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3"/>
  </p:notesMasterIdLst>
  <p:handoutMasterIdLst>
    <p:handoutMasterId r:id="rId54"/>
  </p:handoutMasterIdLst>
  <p:sldIdLst>
    <p:sldId id="256" r:id="rId2"/>
    <p:sldId id="257" r:id="rId3"/>
    <p:sldId id="260" r:id="rId4"/>
    <p:sldId id="268" r:id="rId5"/>
    <p:sldId id="310" r:id="rId6"/>
    <p:sldId id="261" r:id="rId7"/>
    <p:sldId id="262" r:id="rId8"/>
    <p:sldId id="267" r:id="rId9"/>
    <p:sldId id="263" r:id="rId10"/>
    <p:sldId id="264" r:id="rId11"/>
    <p:sldId id="266" r:id="rId12"/>
    <p:sldId id="265" r:id="rId13"/>
    <p:sldId id="273" r:id="rId14"/>
    <p:sldId id="274" r:id="rId15"/>
    <p:sldId id="275" r:id="rId16"/>
    <p:sldId id="276" r:id="rId17"/>
    <p:sldId id="277" r:id="rId18"/>
    <p:sldId id="278" r:id="rId19"/>
    <p:sldId id="279" r:id="rId20"/>
    <p:sldId id="284" r:id="rId21"/>
    <p:sldId id="280" r:id="rId22"/>
    <p:sldId id="271" r:id="rId23"/>
    <p:sldId id="285" r:id="rId24"/>
    <p:sldId id="286" r:id="rId25"/>
    <p:sldId id="272" r:id="rId26"/>
    <p:sldId id="287" r:id="rId27"/>
    <p:sldId id="281" r:id="rId28"/>
    <p:sldId id="288" r:id="rId29"/>
    <p:sldId id="289" r:id="rId30"/>
    <p:sldId id="290" r:id="rId31"/>
    <p:sldId id="291" r:id="rId32"/>
    <p:sldId id="292" r:id="rId33"/>
    <p:sldId id="294" r:id="rId34"/>
    <p:sldId id="293" r:id="rId35"/>
    <p:sldId id="295" r:id="rId36"/>
    <p:sldId id="296" r:id="rId37"/>
    <p:sldId id="297" r:id="rId38"/>
    <p:sldId id="298" r:id="rId39"/>
    <p:sldId id="299" r:id="rId40"/>
    <p:sldId id="300" r:id="rId41"/>
    <p:sldId id="302" r:id="rId42"/>
    <p:sldId id="301" r:id="rId43"/>
    <p:sldId id="303" r:id="rId44"/>
    <p:sldId id="304" r:id="rId45"/>
    <p:sldId id="305" r:id="rId46"/>
    <p:sldId id="306" r:id="rId47"/>
    <p:sldId id="307" r:id="rId48"/>
    <p:sldId id="308" r:id="rId49"/>
    <p:sldId id="309" r:id="rId50"/>
    <p:sldId id="283" r:id="rId51"/>
    <p:sldId id="28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5" autoAdjust="0"/>
    <p:restoredTop sz="94640" autoAdjust="0"/>
  </p:normalViewPr>
  <p:slideViewPr>
    <p:cSldViewPr snapToGrid="0">
      <p:cViewPr varScale="1">
        <p:scale>
          <a:sx n="151" d="100"/>
          <a:sy n="151" d="100"/>
        </p:scale>
        <p:origin x="876" y="150"/>
      </p:cViewPr>
      <p:guideLst/>
    </p:cSldViewPr>
  </p:slideViewPr>
  <p:outlineViewPr>
    <p:cViewPr>
      <p:scale>
        <a:sx n="33" d="100"/>
        <a:sy n="33" d="100"/>
      </p:scale>
      <p:origin x="0" y="-1416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5022"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FEA6EB-FBED-8B55-4D7E-F7DC1051D8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71661E-1F2E-FFBE-CF21-B6392F90A9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9C9759-AC46-4750-BCB3-6BAB4E90B773}" type="datetimeFigureOut">
              <a:rPr lang="en-US" smtClean="0"/>
              <a:t>1/28/2025</a:t>
            </a:fld>
            <a:endParaRPr lang="en-US"/>
          </a:p>
        </p:txBody>
      </p:sp>
      <p:sp>
        <p:nvSpPr>
          <p:cNvPr id="4" name="Footer Placeholder 3">
            <a:extLst>
              <a:ext uri="{FF2B5EF4-FFF2-40B4-BE49-F238E27FC236}">
                <a16:creationId xmlns:a16="http://schemas.microsoft.com/office/drawing/2014/main" id="{0ECE6EB1-1A47-4CB3-7982-59B0FE4B40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F7F459-808B-6628-E01F-A3D356B5A8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7A1ED5-5A6C-4517-A207-0FB8CD3D5506}" type="slidenum">
              <a:rPr lang="en-US" smtClean="0"/>
              <a:t>‹#›</a:t>
            </a:fld>
            <a:endParaRPr lang="en-US"/>
          </a:p>
        </p:txBody>
      </p:sp>
    </p:spTree>
    <p:extLst>
      <p:ext uri="{BB962C8B-B14F-4D97-AF65-F5344CB8AC3E}">
        <p14:creationId xmlns:p14="http://schemas.microsoft.com/office/powerpoint/2010/main" val="3301431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27EFF-37F7-45AD-A293-5C0EAC1F3CE5}"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32DB5-09AB-435F-A507-2BAA89438E1D}" type="slidenum">
              <a:rPr lang="en-US" smtClean="0"/>
              <a:t>‹#›</a:t>
            </a:fld>
            <a:endParaRPr lang="en-US"/>
          </a:p>
        </p:txBody>
      </p:sp>
    </p:spTree>
    <p:extLst>
      <p:ext uri="{BB962C8B-B14F-4D97-AF65-F5344CB8AC3E}">
        <p14:creationId xmlns:p14="http://schemas.microsoft.com/office/powerpoint/2010/main" val="2409148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1</a:t>
            </a:fld>
            <a:endParaRPr lang="en-US"/>
          </a:p>
        </p:txBody>
      </p:sp>
    </p:spTree>
    <p:extLst>
      <p:ext uri="{BB962C8B-B14F-4D97-AF65-F5344CB8AC3E}">
        <p14:creationId xmlns:p14="http://schemas.microsoft.com/office/powerpoint/2010/main" val="22595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10</a:t>
            </a:fld>
            <a:endParaRPr lang="en-US"/>
          </a:p>
        </p:txBody>
      </p:sp>
    </p:spTree>
    <p:extLst>
      <p:ext uri="{BB962C8B-B14F-4D97-AF65-F5344CB8AC3E}">
        <p14:creationId xmlns:p14="http://schemas.microsoft.com/office/powerpoint/2010/main" val="128325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11</a:t>
            </a:fld>
            <a:endParaRPr lang="en-US"/>
          </a:p>
        </p:txBody>
      </p:sp>
    </p:spTree>
    <p:extLst>
      <p:ext uri="{BB962C8B-B14F-4D97-AF65-F5344CB8AC3E}">
        <p14:creationId xmlns:p14="http://schemas.microsoft.com/office/powerpoint/2010/main" val="16553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12</a:t>
            </a:fld>
            <a:endParaRPr lang="en-US"/>
          </a:p>
        </p:txBody>
      </p:sp>
    </p:spTree>
    <p:extLst>
      <p:ext uri="{BB962C8B-B14F-4D97-AF65-F5344CB8AC3E}">
        <p14:creationId xmlns:p14="http://schemas.microsoft.com/office/powerpoint/2010/main" val="1505121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22</a:t>
            </a:fld>
            <a:endParaRPr lang="en-US"/>
          </a:p>
        </p:txBody>
      </p:sp>
    </p:spTree>
    <p:extLst>
      <p:ext uri="{BB962C8B-B14F-4D97-AF65-F5344CB8AC3E}">
        <p14:creationId xmlns:p14="http://schemas.microsoft.com/office/powerpoint/2010/main" val="56814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2</a:t>
            </a:fld>
            <a:endParaRPr lang="en-US"/>
          </a:p>
        </p:txBody>
      </p:sp>
    </p:spTree>
    <p:extLst>
      <p:ext uri="{BB962C8B-B14F-4D97-AF65-F5344CB8AC3E}">
        <p14:creationId xmlns:p14="http://schemas.microsoft.com/office/powerpoint/2010/main" val="128030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3</a:t>
            </a:fld>
            <a:endParaRPr lang="en-US"/>
          </a:p>
        </p:txBody>
      </p:sp>
    </p:spTree>
    <p:extLst>
      <p:ext uri="{BB962C8B-B14F-4D97-AF65-F5344CB8AC3E}">
        <p14:creationId xmlns:p14="http://schemas.microsoft.com/office/powerpoint/2010/main" val="339787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4</a:t>
            </a:fld>
            <a:endParaRPr lang="en-US"/>
          </a:p>
        </p:txBody>
      </p:sp>
    </p:spTree>
    <p:extLst>
      <p:ext uri="{BB962C8B-B14F-4D97-AF65-F5344CB8AC3E}">
        <p14:creationId xmlns:p14="http://schemas.microsoft.com/office/powerpoint/2010/main" val="189230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5</a:t>
            </a:fld>
            <a:endParaRPr lang="en-US"/>
          </a:p>
        </p:txBody>
      </p:sp>
    </p:spTree>
    <p:extLst>
      <p:ext uri="{BB962C8B-B14F-4D97-AF65-F5344CB8AC3E}">
        <p14:creationId xmlns:p14="http://schemas.microsoft.com/office/powerpoint/2010/main" val="321817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6</a:t>
            </a:fld>
            <a:endParaRPr lang="en-US"/>
          </a:p>
        </p:txBody>
      </p:sp>
    </p:spTree>
    <p:extLst>
      <p:ext uri="{BB962C8B-B14F-4D97-AF65-F5344CB8AC3E}">
        <p14:creationId xmlns:p14="http://schemas.microsoft.com/office/powerpoint/2010/main" val="213347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7</a:t>
            </a:fld>
            <a:endParaRPr lang="en-US"/>
          </a:p>
        </p:txBody>
      </p:sp>
    </p:spTree>
    <p:extLst>
      <p:ext uri="{BB962C8B-B14F-4D97-AF65-F5344CB8AC3E}">
        <p14:creationId xmlns:p14="http://schemas.microsoft.com/office/powerpoint/2010/main" val="550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8</a:t>
            </a:fld>
            <a:endParaRPr lang="en-US"/>
          </a:p>
        </p:txBody>
      </p:sp>
    </p:spTree>
    <p:extLst>
      <p:ext uri="{BB962C8B-B14F-4D97-AF65-F5344CB8AC3E}">
        <p14:creationId xmlns:p14="http://schemas.microsoft.com/office/powerpoint/2010/main" val="168536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32DB5-09AB-435F-A507-2BAA89438E1D}" type="slidenum">
              <a:rPr lang="en-US" smtClean="0"/>
              <a:t>9</a:t>
            </a:fld>
            <a:endParaRPr lang="en-US"/>
          </a:p>
        </p:txBody>
      </p:sp>
    </p:spTree>
    <p:extLst>
      <p:ext uri="{BB962C8B-B14F-4D97-AF65-F5344CB8AC3E}">
        <p14:creationId xmlns:p14="http://schemas.microsoft.com/office/powerpoint/2010/main" val="2135606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BB72E60-B065-4CFF-9BCF-3A00335FC03F}" type="datetimeFigureOut">
              <a:rPr lang="en-US" smtClean="0"/>
              <a:t>1/28/2025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44A7EE7-961F-4102-8B06-3E8BDF5338E3}"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9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72E60-B065-4CFF-9BCF-3A00335FC03F}"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353611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72E60-B065-4CFF-9BCF-3A00335FC03F}"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360619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72E60-B065-4CFF-9BCF-3A00335FC03F}"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344864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B72E60-B065-4CFF-9BCF-3A00335FC03F}"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A7EE7-961F-4102-8B06-3E8BDF5338E3}"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5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B72E60-B065-4CFF-9BCF-3A00335FC03F}"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423114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B72E60-B065-4CFF-9BCF-3A00335FC03F}"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48194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B72E60-B065-4CFF-9BCF-3A00335FC03F}"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3826877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B72E60-B065-4CFF-9BCF-3A00335FC03F}"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113445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72E60-B065-4CFF-9BCF-3A00335FC03F}"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3725729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72E60-B065-4CFF-9BCF-3A00335FC03F}"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A7EE7-961F-4102-8B06-3E8BDF5338E3}" type="slidenum">
              <a:rPr lang="en-US" smtClean="0"/>
              <a:t>‹#›</a:t>
            </a:fld>
            <a:endParaRPr lang="en-US"/>
          </a:p>
        </p:txBody>
      </p:sp>
    </p:spTree>
    <p:extLst>
      <p:ext uri="{BB962C8B-B14F-4D97-AF65-F5344CB8AC3E}">
        <p14:creationId xmlns:p14="http://schemas.microsoft.com/office/powerpoint/2010/main" val="152388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BB72E60-B065-4CFF-9BCF-3A00335FC03F}" type="datetimeFigureOut">
              <a:rPr lang="en-US" smtClean="0"/>
              <a:t>1/28/2025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44A7EE7-961F-4102-8B06-3E8BDF5338E3}" type="slidenum">
              <a:rPr lang="en-US" smtClean="0"/>
              <a:t>‹#›</a:t>
            </a:fld>
            <a:endParaRPr lang="en-US"/>
          </a:p>
        </p:txBody>
      </p:sp>
    </p:spTree>
    <p:extLst>
      <p:ext uri="{BB962C8B-B14F-4D97-AF65-F5344CB8AC3E}">
        <p14:creationId xmlns:p14="http://schemas.microsoft.com/office/powerpoint/2010/main" val="16130434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https://www.mathworks.com/help/wlan/ug/image-transmission-reception-using-802-11-waveform-sdr.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D43C5-EA06-D7B4-BDDF-355E9983485A}"/>
              </a:ext>
            </a:extLst>
          </p:cNvPr>
          <p:cNvSpPr>
            <a:spLocks noGrp="1"/>
          </p:cNvSpPr>
          <p:nvPr>
            <p:ph type="ctrTitle"/>
          </p:nvPr>
        </p:nvSpPr>
        <p:spPr/>
        <p:txBody>
          <a:bodyPr>
            <a:noAutofit/>
          </a:bodyPr>
          <a:lstStyle/>
          <a:p>
            <a:r>
              <a:rPr lang="en-US" sz="4000" dirty="0"/>
              <a:t>Performance Evaluation of Channel Estimation Techniques under Doppler Effects in IEEE 802.11 Rician Channels</a:t>
            </a:r>
          </a:p>
        </p:txBody>
      </p:sp>
      <p:sp>
        <p:nvSpPr>
          <p:cNvPr id="3" name="Subtitle 2">
            <a:extLst>
              <a:ext uri="{FF2B5EF4-FFF2-40B4-BE49-F238E27FC236}">
                <a16:creationId xmlns:a16="http://schemas.microsoft.com/office/drawing/2014/main" id="{38BAD03A-5A97-87AA-C968-CF417D9060F1}"/>
              </a:ext>
            </a:extLst>
          </p:cNvPr>
          <p:cNvSpPr>
            <a:spLocks noGrp="1"/>
          </p:cNvSpPr>
          <p:nvPr>
            <p:ph type="subTitle" idx="1"/>
          </p:nvPr>
        </p:nvSpPr>
        <p:spPr/>
        <p:txBody>
          <a:bodyPr/>
          <a:lstStyle/>
          <a:p>
            <a:r>
              <a:rPr lang="tr-TR" dirty="0"/>
              <a:t>Yusuf Emre BAYSAL</a:t>
            </a:r>
            <a:endParaRPr lang="en-US" dirty="0"/>
          </a:p>
        </p:txBody>
      </p:sp>
    </p:spTree>
    <p:extLst>
      <p:ext uri="{BB962C8B-B14F-4D97-AF65-F5344CB8AC3E}">
        <p14:creationId xmlns:p14="http://schemas.microsoft.com/office/powerpoint/2010/main" val="4271737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B29A-BF1C-F815-E68C-845E98FFD8C1}"/>
              </a:ext>
            </a:extLst>
          </p:cNvPr>
          <p:cNvSpPr>
            <a:spLocks noGrp="1"/>
          </p:cNvSpPr>
          <p:nvPr>
            <p:ph type="title"/>
          </p:nvPr>
        </p:nvSpPr>
        <p:spPr/>
        <p:txBody>
          <a:bodyPr/>
          <a:lstStyle/>
          <a:p>
            <a:r>
              <a:rPr lang="tr-TR" dirty="0" err="1"/>
              <a:t>Starlink</a:t>
            </a:r>
            <a:endParaRPr lang="en-US" dirty="0"/>
          </a:p>
        </p:txBody>
      </p:sp>
      <p:sp>
        <p:nvSpPr>
          <p:cNvPr id="3" name="Content Placeholder 2">
            <a:extLst>
              <a:ext uri="{FF2B5EF4-FFF2-40B4-BE49-F238E27FC236}">
                <a16:creationId xmlns:a16="http://schemas.microsoft.com/office/drawing/2014/main" id="{7DEBB6E5-3004-3360-D27F-5AF7B43CABF9}"/>
              </a:ext>
            </a:extLst>
          </p:cNvPr>
          <p:cNvSpPr>
            <a:spLocks noGrp="1"/>
          </p:cNvSpPr>
          <p:nvPr>
            <p:ph sz="half" idx="1"/>
          </p:nvPr>
        </p:nvSpPr>
        <p:spPr>
          <a:xfrm>
            <a:off x="360550" y="2152649"/>
            <a:ext cx="3074800" cy="4023360"/>
          </a:xfrm>
        </p:spPr>
        <p:txBody>
          <a:bodyPr/>
          <a:lstStyle/>
          <a:p>
            <a:r>
              <a:rPr lang="en-US" dirty="0"/>
              <a:t>Starlink is a satellite internet constellation developed by SpaceX to provide high-speed, low-latency broadband internet worldwide, especially in remote and underserved areas.</a:t>
            </a:r>
          </a:p>
        </p:txBody>
      </p:sp>
      <p:pic>
        <p:nvPicPr>
          <p:cNvPr id="3074" name="Picture 2" descr="Starlink Projesi ve İHA sistemlerine etkileri">
            <a:extLst>
              <a:ext uri="{FF2B5EF4-FFF2-40B4-BE49-F238E27FC236}">
                <a16:creationId xmlns:a16="http://schemas.microsoft.com/office/drawing/2014/main" id="{5F00549A-ABE3-EEC9-6964-456618C65DF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536525" y="1287780"/>
            <a:ext cx="8294925" cy="466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5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BD79-2D52-752C-9E76-6C9BD82A70F8}"/>
              </a:ext>
            </a:extLst>
          </p:cNvPr>
          <p:cNvSpPr>
            <a:spLocks noGrp="1"/>
          </p:cNvSpPr>
          <p:nvPr>
            <p:ph type="title"/>
          </p:nvPr>
        </p:nvSpPr>
        <p:spPr/>
        <p:txBody>
          <a:bodyPr/>
          <a:lstStyle/>
          <a:p>
            <a:r>
              <a:rPr lang="tr-TR" dirty="0" err="1"/>
              <a:t>Theoretıcal</a:t>
            </a:r>
            <a:r>
              <a:rPr lang="tr-TR" dirty="0"/>
              <a:t> Background</a:t>
            </a:r>
            <a:endParaRPr lang="en-US" dirty="0"/>
          </a:p>
        </p:txBody>
      </p:sp>
      <p:sp>
        <p:nvSpPr>
          <p:cNvPr id="3" name="Text Placeholder 2">
            <a:extLst>
              <a:ext uri="{FF2B5EF4-FFF2-40B4-BE49-F238E27FC236}">
                <a16:creationId xmlns:a16="http://schemas.microsoft.com/office/drawing/2014/main" id="{C8FB378B-56C0-59A8-4878-4D9C34EF9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150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B7200-9015-FE93-FF93-2923405991E8}"/>
              </a:ext>
            </a:extLst>
          </p:cNvPr>
          <p:cNvSpPr>
            <a:spLocks noGrp="1"/>
          </p:cNvSpPr>
          <p:nvPr>
            <p:ph type="title"/>
          </p:nvPr>
        </p:nvSpPr>
        <p:spPr>
          <a:xfrm>
            <a:off x="226615" y="318156"/>
            <a:ext cx="12128500" cy="1356360"/>
          </a:xfrm>
        </p:spPr>
        <p:txBody>
          <a:bodyPr/>
          <a:lstStyle/>
          <a:p>
            <a:r>
              <a:rPr lang="en-US" dirty="0"/>
              <a:t>MATLAB IEEE 802.11 </a:t>
            </a:r>
            <a:r>
              <a:rPr lang="tr-TR" dirty="0"/>
              <a:t>Image </a:t>
            </a:r>
            <a:r>
              <a:rPr lang="en-US" dirty="0"/>
              <a:t>Transmission Example</a:t>
            </a:r>
          </a:p>
        </p:txBody>
      </p:sp>
      <p:sp>
        <p:nvSpPr>
          <p:cNvPr id="3" name="Content Placeholder 2">
            <a:extLst>
              <a:ext uri="{FF2B5EF4-FFF2-40B4-BE49-F238E27FC236}">
                <a16:creationId xmlns:a16="http://schemas.microsoft.com/office/drawing/2014/main" id="{702C8538-6541-F38D-668E-292A2A5AD803}"/>
              </a:ext>
            </a:extLst>
          </p:cNvPr>
          <p:cNvSpPr>
            <a:spLocks noGrp="1"/>
          </p:cNvSpPr>
          <p:nvPr>
            <p:ph sz="half" idx="1"/>
          </p:nvPr>
        </p:nvSpPr>
        <p:spPr>
          <a:xfrm>
            <a:off x="1141015" y="2819398"/>
            <a:ext cx="5149850" cy="2413002"/>
          </a:xfrm>
        </p:spPr>
        <p:txBody>
          <a:bodyPr>
            <a:normAutofit/>
          </a:bodyPr>
          <a:lstStyle/>
          <a:p>
            <a:r>
              <a:rPr lang="en-US" dirty="0"/>
              <a:t>This example shows how to encode and pack an image file into WLAN packets for transmission and subsequently decode the packets to retrieve the image.</a:t>
            </a:r>
          </a:p>
        </p:txBody>
      </p:sp>
      <p:pic>
        <p:nvPicPr>
          <p:cNvPr id="15" name="Content Placeholder 14" descr="A collage of different colored peppers&#10;&#10;Description automatically generated">
            <a:extLst>
              <a:ext uri="{FF2B5EF4-FFF2-40B4-BE49-F238E27FC236}">
                <a16:creationId xmlns:a16="http://schemas.microsoft.com/office/drawing/2014/main" id="{DB42C5F7-9FE9-2A5E-31B4-6D3F2E3922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5653" t="4075" r="23991" b="8955"/>
          <a:stretch/>
        </p:blipFill>
        <p:spPr>
          <a:xfrm>
            <a:off x="7118350" y="1578609"/>
            <a:ext cx="3282949" cy="4961235"/>
          </a:xfrm>
        </p:spPr>
      </p:pic>
    </p:spTree>
    <p:extLst>
      <p:ext uri="{BB962C8B-B14F-4D97-AF65-F5344CB8AC3E}">
        <p14:creationId xmlns:p14="http://schemas.microsoft.com/office/powerpoint/2010/main" val="284349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DF42-5284-E219-692A-7B82B64ADA6E}"/>
              </a:ext>
            </a:extLst>
          </p:cNvPr>
          <p:cNvSpPr>
            <a:spLocks noGrp="1"/>
          </p:cNvSpPr>
          <p:nvPr>
            <p:ph type="title"/>
          </p:nvPr>
        </p:nvSpPr>
        <p:spPr/>
        <p:txBody>
          <a:bodyPr/>
          <a:lstStyle/>
          <a:p>
            <a:r>
              <a:rPr lang="en-US" dirty="0"/>
              <a:t>Least Squares Estimator</a:t>
            </a:r>
          </a:p>
        </p:txBody>
      </p:sp>
      <p:sp>
        <p:nvSpPr>
          <p:cNvPr id="3" name="Content Placeholder 2">
            <a:extLst>
              <a:ext uri="{FF2B5EF4-FFF2-40B4-BE49-F238E27FC236}">
                <a16:creationId xmlns:a16="http://schemas.microsoft.com/office/drawing/2014/main" id="{B8C45A36-550D-FA22-5077-194ADD0A2AE7}"/>
              </a:ext>
            </a:extLst>
          </p:cNvPr>
          <p:cNvSpPr>
            <a:spLocks noGrp="1"/>
          </p:cNvSpPr>
          <p:nvPr>
            <p:ph sz="half" idx="1"/>
          </p:nvPr>
        </p:nvSpPr>
        <p:spPr>
          <a:xfrm>
            <a:off x="819150" y="1965960"/>
            <a:ext cx="3467100" cy="4023360"/>
          </a:xfrm>
        </p:spPr>
        <p:txBody>
          <a:bodyPr>
            <a:normAutofit/>
          </a:bodyPr>
          <a:lstStyle/>
          <a:p>
            <a:r>
              <a:rPr lang="en-US" dirty="0"/>
              <a:t>Least Squares (LS) is a mathematical method used in channel estimation to minimize the error between observed and expected signals, providing a simple and computationally efficient way to estimate channel responses without considering noise statistics.</a:t>
            </a:r>
          </a:p>
        </p:txBody>
      </p:sp>
      <p:pic>
        <p:nvPicPr>
          <p:cNvPr id="6" name="Picture 5">
            <a:extLst>
              <a:ext uri="{FF2B5EF4-FFF2-40B4-BE49-F238E27FC236}">
                <a16:creationId xmlns:a16="http://schemas.microsoft.com/office/drawing/2014/main" id="{F97DF30C-9A8E-3A8F-0E23-130C56BE678F}"/>
              </a:ext>
            </a:extLst>
          </p:cNvPr>
          <p:cNvPicPr>
            <a:picLocks noChangeAspect="1"/>
          </p:cNvPicPr>
          <p:nvPr/>
        </p:nvPicPr>
        <p:blipFill>
          <a:blip r:embed="rId2"/>
          <a:stretch>
            <a:fillRect/>
          </a:stretch>
        </p:blipFill>
        <p:spPr>
          <a:xfrm>
            <a:off x="6754627" y="2630433"/>
            <a:ext cx="2657846" cy="771633"/>
          </a:xfrm>
          <a:prstGeom prst="rect">
            <a:avLst/>
          </a:prstGeom>
        </p:spPr>
      </p:pic>
      <p:pic>
        <p:nvPicPr>
          <p:cNvPr id="8" name="Picture 7">
            <a:extLst>
              <a:ext uri="{FF2B5EF4-FFF2-40B4-BE49-F238E27FC236}">
                <a16:creationId xmlns:a16="http://schemas.microsoft.com/office/drawing/2014/main" id="{EF0A32D4-023F-998B-87BB-9423AA0702A8}"/>
              </a:ext>
            </a:extLst>
          </p:cNvPr>
          <p:cNvPicPr>
            <a:picLocks noChangeAspect="1"/>
          </p:cNvPicPr>
          <p:nvPr/>
        </p:nvPicPr>
        <p:blipFill>
          <a:blip r:embed="rId3"/>
          <a:srcRect b="5981"/>
          <a:stretch/>
        </p:blipFill>
        <p:spPr>
          <a:xfrm>
            <a:off x="7221417" y="3674391"/>
            <a:ext cx="1724266" cy="949396"/>
          </a:xfrm>
          <a:prstGeom prst="rect">
            <a:avLst/>
          </a:prstGeom>
        </p:spPr>
      </p:pic>
    </p:spTree>
    <p:extLst>
      <p:ext uri="{BB962C8B-B14F-4D97-AF65-F5344CB8AC3E}">
        <p14:creationId xmlns:p14="http://schemas.microsoft.com/office/powerpoint/2010/main" val="420220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A537-8370-0D93-A5DB-487B30E6A02A}"/>
              </a:ext>
            </a:extLst>
          </p:cNvPr>
          <p:cNvSpPr>
            <a:spLocks noGrp="1"/>
          </p:cNvSpPr>
          <p:nvPr>
            <p:ph type="title"/>
          </p:nvPr>
        </p:nvSpPr>
        <p:spPr/>
        <p:txBody>
          <a:bodyPr/>
          <a:lstStyle/>
          <a:p>
            <a:r>
              <a:rPr lang="en-US" dirty="0"/>
              <a:t>Minimum Mean Square Error Estimator</a:t>
            </a:r>
          </a:p>
        </p:txBody>
      </p:sp>
      <p:sp>
        <p:nvSpPr>
          <p:cNvPr id="3" name="Content Placeholder 2">
            <a:extLst>
              <a:ext uri="{FF2B5EF4-FFF2-40B4-BE49-F238E27FC236}">
                <a16:creationId xmlns:a16="http://schemas.microsoft.com/office/drawing/2014/main" id="{73E6608D-1BF8-8D07-D5B9-DB95CDD5D14C}"/>
              </a:ext>
            </a:extLst>
          </p:cNvPr>
          <p:cNvSpPr>
            <a:spLocks noGrp="1"/>
          </p:cNvSpPr>
          <p:nvPr>
            <p:ph sz="half" idx="1"/>
          </p:nvPr>
        </p:nvSpPr>
        <p:spPr>
          <a:xfrm>
            <a:off x="374650" y="2057399"/>
            <a:ext cx="5523230" cy="4023360"/>
          </a:xfrm>
        </p:spPr>
        <p:txBody>
          <a:bodyPr/>
          <a:lstStyle/>
          <a:p>
            <a:r>
              <a:rPr lang="en-US" dirty="0"/>
              <a:t>Minimum Mean Square Error (MMSE) is an advanced channel estimation technique that minimizes the mean square error by incorporating noise statistics and prior channel information, offering higher accuracy in noisy environments compared to simpler methods like LS.</a:t>
            </a:r>
          </a:p>
        </p:txBody>
      </p:sp>
      <p:pic>
        <p:nvPicPr>
          <p:cNvPr id="6" name="Picture 5">
            <a:extLst>
              <a:ext uri="{FF2B5EF4-FFF2-40B4-BE49-F238E27FC236}">
                <a16:creationId xmlns:a16="http://schemas.microsoft.com/office/drawing/2014/main" id="{84E584CC-B79B-55A2-0568-5E7E634FA131}"/>
              </a:ext>
            </a:extLst>
          </p:cNvPr>
          <p:cNvPicPr>
            <a:picLocks noChangeAspect="1"/>
          </p:cNvPicPr>
          <p:nvPr/>
        </p:nvPicPr>
        <p:blipFill>
          <a:blip r:embed="rId2"/>
          <a:stretch>
            <a:fillRect/>
          </a:stretch>
        </p:blipFill>
        <p:spPr>
          <a:xfrm>
            <a:off x="7268977" y="2144660"/>
            <a:ext cx="2657846" cy="752580"/>
          </a:xfrm>
          <a:prstGeom prst="rect">
            <a:avLst/>
          </a:prstGeom>
        </p:spPr>
      </p:pic>
      <p:pic>
        <p:nvPicPr>
          <p:cNvPr id="8" name="Picture 7">
            <a:extLst>
              <a:ext uri="{FF2B5EF4-FFF2-40B4-BE49-F238E27FC236}">
                <a16:creationId xmlns:a16="http://schemas.microsoft.com/office/drawing/2014/main" id="{6001BB9A-44B2-550F-9302-2DB7C0414725}"/>
              </a:ext>
            </a:extLst>
          </p:cNvPr>
          <p:cNvPicPr>
            <a:picLocks noChangeAspect="1"/>
          </p:cNvPicPr>
          <p:nvPr/>
        </p:nvPicPr>
        <p:blipFill>
          <a:blip r:embed="rId3"/>
          <a:stretch>
            <a:fillRect/>
          </a:stretch>
        </p:blipFill>
        <p:spPr>
          <a:xfrm>
            <a:off x="6633870" y="3725775"/>
            <a:ext cx="4182059" cy="1247949"/>
          </a:xfrm>
          <a:prstGeom prst="rect">
            <a:avLst/>
          </a:prstGeom>
        </p:spPr>
      </p:pic>
    </p:spTree>
    <p:extLst>
      <p:ext uri="{BB962C8B-B14F-4D97-AF65-F5344CB8AC3E}">
        <p14:creationId xmlns:p14="http://schemas.microsoft.com/office/powerpoint/2010/main" val="157330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19CA-A5F4-A0C7-94DA-E134409DF1FF}"/>
              </a:ext>
            </a:extLst>
          </p:cNvPr>
          <p:cNvSpPr>
            <a:spLocks noGrp="1"/>
          </p:cNvSpPr>
          <p:nvPr>
            <p:ph type="title"/>
          </p:nvPr>
        </p:nvSpPr>
        <p:spPr/>
        <p:txBody>
          <a:bodyPr>
            <a:normAutofit fontScale="90000"/>
          </a:bodyPr>
          <a:lstStyle/>
          <a:p>
            <a:r>
              <a:rPr lang="en-US" dirty="0"/>
              <a:t>MATLAB’s Estimation Algorithm in MATLAB IEEE 802.11 Image Transmission Example</a:t>
            </a:r>
          </a:p>
        </p:txBody>
      </p:sp>
      <p:sp>
        <p:nvSpPr>
          <p:cNvPr id="3" name="Content Placeholder 2">
            <a:extLst>
              <a:ext uri="{FF2B5EF4-FFF2-40B4-BE49-F238E27FC236}">
                <a16:creationId xmlns:a16="http://schemas.microsoft.com/office/drawing/2014/main" id="{E7DF0449-7AFE-7D51-DB20-072E56597874}"/>
              </a:ext>
            </a:extLst>
          </p:cNvPr>
          <p:cNvSpPr>
            <a:spLocks noGrp="1"/>
          </p:cNvSpPr>
          <p:nvPr>
            <p:ph sz="half" idx="1"/>
          </p:nvPr>
        </p:nvSpPr>
        <p:spPr>
          <a:xfrm>
            <a:off x="844550" y="2336799"/>
            <a:ext cx="10356850" cy="4023360"/>
          </a:xfrm>
        </p:spPr>
        <p:txBody>
          <a:bodyPr/>
          <a:lstStyle/>
          <a:p>
            <a:r>
              <a:rPr lang="en-US" dirty="0"/>
              <a:t>The </a:t>
            </a:r>
            <a:r>
              <a:rPr lang="en-US" i="1" dirty="0" err="1"/>
              <a:t>wlanLLTFChannelEstimate</a:t>
            </a:r>
            <a:r>
              <a:rPr lang="en-US" dirty="0"/>
              <a:t> function in MATLAB estimates channels for IEEE 802.11 packets using Long Training Field (L-LTF) with LS as the primary method and optional frequency smoothing to reduce noise.</a:t>
            </a:r>
          </a:p>
        </p:txBody>
      </p:sp>
    </p:spTree>
    <p:extLst>
      <p:ext uri="{BB962C8B-B14F-4D97-AF65-F5344CB8AC3E}">
        <p14:creationId xmlns:p14="http://schemas.microsoft.com/office/powerpoint/2010/main" val="405604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44D8-E493-AC66-2577-C19B76A3C1A0}"/>
              </a:ext>
            </a:extLst>
          </p:cNvPr>
          <p:cNvSpPr>
            <a:spLocks noGrp="1"/>
          </p:cNvSpPr>
          <p:nvPr>
            <p:ph type="title"/>
          </p:nvPr>
        </p:nvSpPr>
        <p:spPr>
          <a:xfrm>
            <a:off x="577850" y="464181"/>
            <a:ext cx="9875520" cy="1356360"/>
          </a:xfrm>
        </p:spPr>
        <p:txBody>
          <a:bodyPr/>
          <a:lstStyle/>
          <a:p>
            <a:r>
              <a:rPr lang="en-US" dirty="0"/>
              <a:t>Preamble Signals in IEEE 802.11 to be Used to Estimate Channel</a:t>
            </a:r>
          </a:p>
        </p:txBody>
      </p:sp>
      <p:sp>
        <p:nvSpPr>
          <p:cNvPr id="3" name="Content Placeholder 2">
            <a:extLst>
              <a:ext uri="{FF2B5EF4-FFF2-40B4-BE49-F238E27FC236}">
                <a16:creationId xmlns:a16="http://schemas.microsoft.com/office/drawing/2014/main" id="{672EF2F3-F8C3-F525-CCC0-F0CC0076172E}"/>
              </a:ext>
            </a:extLst>
          </p:cNvPr>
          <p:cNvSpPr>
            <a:spLocks noGrp="1"/>
          </p:cNvSpPr>
          <p:nvPr>
            <p:ph sz="half" idx="1"/>
          </p:nvPr>
        </p:nvSpPr>
        <p:spPr>
          <a:xfrm>
            <a:off x="463592" y="2165349"/>
            <a:ext cx="4267158" cy="4023360"/>
          </a:xfrm>
        </p:spPr>
        <p:txBody>
          <a:bodyPr>
            <a:normAutofit/>
          </a:bodyPr>
          <a:lstStyle/>
          <a:p>
            <a:r>
              <a:rPr lang="en-US" sz="2800" b="1" dirty="0"/>
              <a:t>802.11a Packet Structure</a:t>
            </a:r>
            <a:endParaRPr lang="tr-TR" sz="2800" b="1" dirty="0"/>
          </a:p>
          <a:p>
            <a:r>
              <a:rPr lang="en-US" dirty="0"/>
              <a:t>The 802.11a packet structure ensures reliable communication with specific fields: </a:t>
            </a:r>
            <a:r>
              <a:rPr lang="en-US" b="1" dirty="0"/>
              <a:t>STF</a:t>
            </a:r>
            <a:r>
              <a:rPr lang="en-US" dirty="0"/>
              <a:t> for synchronization, </a:t>
            </a:r>
            <a:r>
              <a:rPr lang="en-US" b="1" dirty="0"/>
              <a:t>LTF</a:t>
            </a:r>
            <a:r>
              <a:rPr lang="en-US" dirty="0"/>
              <a:t> for channel estimation, </a:t>
            </a:r>
            <a:r>
              <a:rPr lang="en-US" b="1" dirty="0"/>
              <a:t>SIG</a:t>
            </a:r>
            <a:r>
              <a:rPr lang="en-US" dirty="0"/>
              <a:t> for transmission rate and packet length, and the </a:t>
            </a:r>
            <a:r>
              <a:rPr lang="en-US" b="1" dirty="0"/>
              <a:t>Data Field</a:t>
            </a:r>
            <a:r>
              <a:rPr lang="en-US" dirty="0"/>
              <a:t> for payload transmission.</a:t>
            </a:r>
          </a:p>
        </p:txBody>
      </p:sp>
      <p:pic>
        <p:nvPicPr>
          <p:cNvPr id="6" name="Content Placeholder 5">
            <a:extLst>
              <a:ext uri="{FF2B5EF4-FFF2-40B4-BE49-F238E27FC236}">
                <a16:creationId xmlns:a16="http://schemas.microsoft.com/office/drawing/2014/main" id="{16DEFD9D-8AF3-7729-E866-25062CC7CD4B}"/>
              </a:ext>
            </a:extLst>
          </p:cNvPr>
          <p:cNvPicPr>
            <a:picLocks noGrp="1" noChangeAspect="1"/>
          </p:cNvPicPr>
          <p:nvPr>
            <p:ph sz="half" idx="2"/>
          </p:nvPr>
        </p:nvPicPr>
        <p:blipFill>
          <a:blip r:embed="rId2"/>
          <a:srcRect l="4334" r="3477" b="18475"/>
          <a:stretch/>
        </p:blipFill>
        <p:spPr>
          <a:xfrm>
            <a:off x="4730750" y="2510493"/>
            <a:ext cx="7194550" cy="2241558"/>
          </a:xfrm>
        </p:spPr>
      </p:pic>
      <p:pic>
        <p:nvPicPr>
          <p:cNvPr id="8" name="Picture 7">
            <a:extLst>
              <a:ext uri="{FF2B5EF4-FFF2-40B4-BE49-F238E27FC236}">
                <a16:creationId xmlns:a16="http://schemas.microsoft.com/office/drawing/2014/main" id="{E0D98D9D-5761-0561-7580-31BA7456C1C4}"/>
              </a:ext>
            </a:extLst>
          </p:cNvPr>
          <p:cNvPicPr>
            <a:picLocks noChangeAspect="1"/>
          </p:cNvPicPr>
          <p:nvPr/>
        </p:nvPicPr>
        <p:blipFill>
          <a:blip r:embed="rId3"/>
          <a:stretch>
            <a:fillRect/>
          </a:stretch>
        </p:blipFill>
        <p:spPr>
          <a:xfrm>
            <a:off x="7025989" y="4775596"/>
            <a:ext cx="2638711" cy="429557"/>
          </a:xfrm>
          <a:prstGeom prst="rect">
            <a:avLst/>
          </a:prstGeom>
        </p:spPr>
      </p:pic>
    </p:spTree>
    <p:extLst>
      <p:ext uri="{BB962C8B-B14F-4D97-AF65-F5344CB8AC3E}">
        <p14:creationId xmlns:p14="http://schemas.microsoft.com/office/powerpoint/2010/main" val="33461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7FF2-F22D-3E65-F861-5E8D7212CAB0}"/>
              </a:ext>
            </a:extLst>
          </p:cNvPr>
          <p:cNvSpPr>
            <a:spLocks noGrp="1"/>
          </p:cNvSpPr>
          <p:nvPr>
            <p:ph type="title"/>
          </p:nvPr>
        </p:nvSpPr>
        <p:spPr>
          <a:xfrm>
            <a:off x="247650" y="222250"/>
            <a:ext cx="9875520" cy="1356360"/>
          </a:xfrm>
        </p:spPr>
        <p:txBody>
          <a:bodyPr/>
          <a:lstStyle/>
          <a:p>
            <a:r>
              <a:rPr lang="en-US" dirty="0"/>
              <a:t>Short Time Training Field</a:t>
            </a:r>
          </a:p>
        </p:txBody>
      </p:sp>
      <p:sp>
        <p:nvSpPr>
          <p:cNvPr id="3" name="Content Placeholder 2">
            <a:extLst>
              <a:ext uri="{FF2B5EF4-FFF2-40B4-BE49-F238E27FC236}">
                <a16:creationId xmlns:a16="http://schemas.microsoft.com/office/drawing/2014/main" id="{74B9AE79-4B59-8290-0A37-76E147326296}"/>
              </a:ext>
            </a:extLst>
          </p:cNvPr>
          <p:cNvSpPr>
            <a:spLocks noGrp="1"/>
          </p:cNvSpPr>
          <p:nvPr>
            <p:ph sz="half" idx="1"/>
          </p:nvPr>
        </p:nvSpPr>
        <p:spPr>
          <a:xfrm>
            <a:off x="247650" y="2038349"/>
            <a:ext cx="3295651" cy="4023360"/>
          </a:xfrm>
        </p:spPr>
        <p:txBody>
          <a:bodyPr>
            <a:normAutofit fontScale="92500" lnSpcReduction="20000"/>
          </a:bodyPr>
          <a:lstStyle/>
          <a:p>
            <a:pPr marL="45720" indent="0">
              <a:buNone/>
            </a:pPr>
            <a:endParaRPr lang="en-US" dirty="0"/>
          </a:p>
          <a:p>
            <a:r>
              <a:rPr lang="en-US" dirty="0"/>
              <a:t>The Short Training Field (STF) is an 8 </a:t>
            </a:r>
            <a:r>
              <a:rPr lang="en-US" dirty="0" err="1"/>
              <a:t>μs</a:t>
            </a:r>
            <a:r>
              <a:rPr lang="en-US" dirty="0"/>
              <a:t> signal used for</a:t>
            </a:r>
            <a:r>
              <a:rPr lang="tr-TR" dirty="0"/>
              <a:t>:</a:t>
            </a:r>
          </a:p>
          <a:p>
            <a:r>
              <a:rPr lang="tr-TR" dirty="0"/>
              <a:t>P</a:t>
            </a:r>
            <a:r>
              <a:rPr lang="en-US" dirty="0" err="1"/>
              <a:t>acket</a:t>
            </a:r>
            <a:r>
              <a:rPr lang="en-US" dirty="0"/>
              <a:t> detection</a:t>
            </a:r>
            <a:endParaRPr lang="tr-TR" dirty="0"/>
          </a:p>
          <a:p>
            <a:r>
              <a:rPr lang="en-US" dirty="0"/>
              <a:t>A</a:t>
            </a:r>
            <a:r>
              <a:rPr lang="tr-TR" dirty="0" err="1"/>
              <a:t>uto</a:t>
            </a:r>
            <a:r>
              <a:rPr lang="tr-TR" dirty="0"/>
              <a:t> </a:t>
            </a:r>
            <a:r>
              <a:rPr lang="tr-TR" dirty="0" err="1"/>
              <a:t>Gain</a:t>
            </a:r>
            <a:r>
              <a:rPr lang="tr-TR" dirty="0"/>
              <a:t> Control</a:t>
            </a:r>
            <a:r>
              <a:rPr lang="en-US" dirty="0"/>
              <a:t> settings</a:t>
            </a:r>
            <a:endParaRPr lang="tr-TR" dirty="0"/>
          </a:p>
          <a:p>
            <a:r>
              <a:rPr lang="tr-TR" dirty="0"/>
              <a:t>F</a:t>
            </a:r>
            <a:r>
              <a:rPr lang="en-US" dirty="0" err="1"/>
              <a:t>requency</a:t>
            </a:r>
            <a:r>
              <a:rPr lang="en-US" dirty="0"/>
              <a:t> offset estimation</a:t>
            </a:r>
            <a:endParaRPr lang="tr-TR" dirty="0"/>
          </a:p>
          <a:p>
            <a:r>
              <a:rPr lang="tr-TR" dirty="0"/>
              <a:t>Ti</a:t>
            </a:r>
            <a:r>
              <a:rPr lang="en-US" dirty="0"/>
              <a:t>me synchronization</a:t>
            </a:r>
            <a:endParaRPr lang="tr-TR" dirty="0"/>
          </a:p>
          <a:p>
            <a:r>
              <a:rPr lang="en-US" dirty="0"/>
              <a:t>with a periodic structure for efficient synchronization.</a:t>
            </a:r>
          </a:p>
          <a:p>
            <a:endParaRPr lang="en-US" dirty="0"/>
          </a:p>
        </p:txBody>
      </p:sp>
      <p:pic>
        <p:nvPicPr>
          <p:cNvPr id="5" name="Resim 2" descr="Wi-Fi Technology Fundamentals">
            <a:extLst>
              <a:ext uri="{FF2B5EF4-FFF2-40B4-BE49-F238E27FC236}">
                <a16:creationId xmlns:a16="http://schemas.microsoft.com/office/drawing/2014/main" id="{90D88E23-3B58-9D19-EF34-0C61CB44142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32833" y="1313785"/>
            <a:ext cx="8098746" cy="2159665"/>
          </a:xfrm>
          <a:prstGeom prst="rect">
            <a:avLst/>
          </a:prstGeom>
          <a:noFill/>
          <a:ln>
            <a:noFill/>
          </a:ln>
        </p:spPr>
      </p:pic>
      <p:pic>
        <p:nvPicPr>
          <p:cNvPr id="7" name="Picture 6">
            <a:extLst>
              <a:ext uri="{FF2B5EF4-FFF2-40B4-BE49-F238E27FC236}">
                <a16:creationId xmlns:a16="http://schemas.microsoft.com/office/drawing/2014/main" id="{10B523E6-3915-A3B2-25F4-A91C2343D117}"/>
              </a:ext>
            </a:extLst>
          </p:cNvPr>
          <p:cNvPicPr>
            <a:picLocks noChangeAspect="1"/>
          </p:cNvPicPr>
          <p:nvPr/>
        </p:nvPicPr>
        <p:blipFill>
          <a:blip r:embed="rId3"/>
          <a:srcRect l="3298"/>
          <a:stretch/>
        </p:blipFill>
        <p:spPr>
          <a:xfrm>
            <a:off x="4413250" y="3806418"/>
            <a:ext cx="7219950" cy="2813864"/>
          </a:xfrm>
          <a:prstGeom prst="rect">
            <a:avLst/>
          </a:prstGeom>
        </p:spPr>
      </p:pic>
      <p:cxnSp>
        <p:nvCxnSpPr>
          <p:cNvPr id="9" name="Straight Arrow Connector 8">
            <a:extLst>
              <a:ext uri="{FF2B5EF4-FFF2-40B4-BE49-F238E27FC236}">
                <a16:creationId xmlns:a16="http://schemas.microsoft.com/office/drawing/2014/main" id="{1D79FEED-9639-895B-2AA3-CB93C89563BF}"/>
              </a:ext>
            </a:extLst>
          </p:cNvPr>
          <p:cNvCxnSpPr/>
          <p:nvPr/>
        </p:nvCxnSpPr>
        <p:spPr>
          <a:xfrm>
            <a:off x="3867150" y="3473450"/>
            <a:ext cx="1524000" cy="52070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FDDD9C71-306E-5620-AC62-31D805CB74B3}"/>
              </a:ext>
            </a:extLst>
          </p:cNvPr>
          <p:cNvCxnSpPr/>
          <p:nvPr/>
        </p:nvCxnSpPr>
        <p:spPr>
          <a:xfrm>
            <a:off x="4102100" y="3473450"/>
            <a:ext cx="2851150" cy="576579"/>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1DE05DE7-2ACF-2C71-CF9F-24019D4637AF}"/>
              </a:ext>
            </a:extLst>
          </p:cNvPr>
          <p:cNvCxnSpPr>
            <a:cxnSpLocks/>
          </p:cNvCxnSpPr>
          <p:nvPr/>
        </p:nvCxnSpPr>
        <p:spPr>
          <a:xfrm>
            <a:off x="4292600" y="3473450"/>
            <a:ext cx="4248150" cy="62865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E13F3E7-7500-0670-74F4-72EF2BB5166B}"/>
              </a:ext>
            </a:extLst>
          </p:cNvPr>
          <p:cNvCxnSpPr/>
          <p:nvPr/>
        </p:nvCxnSpPr>
        <p:spPr>
          <a:xfrm>
            <a:off x="4629150" y="3473450"/>
            <a:ext cx="5607050" cy="57657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7003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321EB-9D54-6074-EFDA-B2EF7FF10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83BA9-92EC-1AF9-ECB6-25542631572B}"/>
              </a:ext>
            </a:extLst>
          </p:cNvPr>
          <p:cNvSpPr>
            <a:spLocks noGrp="1"/>
          </p:cNvSpPr>
          <p:nvPr>
            <p:ph type="title"/>
          </p:nvPr>
        </p:nvSpPr>
        <p:spPr>
          <a:xfrm>
            <a:off x="247650" y="222250"/>
            <a:ext cx="9875520" cy="1356360"/>
          </a:xfrm>
        </p:spPr>
        <p:txBody>
          <a:bodyPr/>
          <a:lstStyle/>
          <a:p>
            <a:r>
              <a:rPr lang="tr-TR" dirty="0" err="1"/>
              <a:t>Long</a:t>
            </a:r>
            <a:r>
              <a:rPr lang="en-US" dirty="0"/>
              <a:t> Time Training Field</a:t>
            </a:r>
          </a:p>
        </p:txBody>
      </p:sp>
      <p:pic>
        <p:nvPicPr>
          <p:cNvPr id="17" name="Content Placeholder 16" descr="A graph with blue lines&#10;&#10;Description automatically generated">
            <a:extLst>
              <a:ext uri="{FF2B5EF4-FFF2-40B4-BE49-F238E27FC236}">
                <a16:creationId xmlns:a16="http://schemas.microsoft.com/office/drawing/2014/main" id="{C294D5BB-7986-4CDE-F938-8F3EA9EA82C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45099" y="3685393"/>
            <a:ext cx="6045201" cy="3172607"/>
          </a:xfrm>
        </p:spPr>
      </p:pic>
      <p:pic>
        <p:nvPicPr>
          <p:cNvPr id="5" name="Resim 2" descr="Wi-Fi Technology Fundamentals">
            <a:extLst>
              <a:ext uri="{FF2B5EF4-FFF2-40B4-BE49-F238E27FC236}">
                <a16:creationId xmlns:a16="http://schemas.microsoft.com/office/drawing/2014/main" id="{85A5C30A-9932-22DF-7ABC-8B0C47961D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759833" y="1282035"/>
            <a:ext cx="7447917" cy="1986111"/>
          </a:xfrm>
          <a:prstGeom prst="rect">
            <a:avLst/>
          </a:prstGeom>
          <a:noFill/>
          <a:ln>
            <a:noFill/>
          </a:ln>
        </p:spPr>
      </p:pic>
      <p:cxnSp>
        <p:nvCxnSpPr>
          <p:cNvPr id="19" name="Straight Arrow Connector 18">
            <a:extLst>
              <a:ext uri="{FF2B5EF4-FFF2-40B4-BE49-F238E27FC236}">
                <a16:creationId xmlns:a16="http://schemas.microsoft.com/office/drawing/2014/main" id="{4F44B864-77B2-04AF-EBA1-FF0FDF29AAA4}"/>
              </a:ext>
            </a:extLst>
          </p:cNvPr>
          <p:cNvCxnSpPr/>
          <p:nvPr/>
        </p:nvCxnSpPr>
        <p:spPr>
          <a:xfrm>
            <a:off x="6540500" y="3268146"/>
            <a:ext cx="1651000" cy="87840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2BA5A586-8AA6-F3A5-1F31-0AB34D83576E}"/>
              </a:ext>
            </a:extLst>
          </p:cNvPr>
          <p:cNvCxnSpPr/>
          <p:nvPr/>
        </p:nvCxnSpPr>
        <p:spPr>
          <a:xfrm>
            <a:off x="7289800" y="3268146"/>
            <a:ext cx="1327150" cy="63075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F852EB2A-9F5C-BE10-CEBC-ECB65F36B9FE}"/>
              </a:ext>
            </a:extLst>
          </p:cNvPr>
          <p:cNvCxnSpPr/>
          <p:nvPr/>
        </p:nvCxnSpPr>
        <p:spPr>
          <a:xfrm>
            <a:off x="8267699" y="3268146"/>
            <a:ext cx="1377951" cy="63075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Content Placeholder 2">
            <a:extLst>
              <a:ext uri="{FF2B5EF4-FFF2-40B4-BE49-F238E27FC236}">
                <a16:creationId xmlns:a16="http://schemas.microsoft.com/office/drawing/2014/main" id="{DC375398-E111-F011-2493-12CF411F4217}"/>
              </a:ext>
            </a:extLst>
          </p:cNvPr>
          <p:cNvSpPr txBox="1">
            <a:spLocks/>
          </p:cNvSpPr>
          <p:nvPr/>
        </p:nvSpPr>
        <p:spPr>
          <a:xfrm>
            <a:off x="247650" y="2038349"/>
            <a:ext cx="3295651" cy="4023360"/>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endParaRPr lang="en-US" dirty="0"/>
          </a:p>
          <a:p>
            <a:r>
              <a:rPr lang="en-US" dirty="0"/>
              <a:t>The Long Training Field (LTF) is an 8 </a:t>
            </a:r>
            <a:r>
              <a:rPr lang="en-US" dirty="0" err="1"/>
              <a:t>μs</a:t>
            </a:r>
            <a:r>
              <a:rPr lang="en-US" dirty="0"/>
              <a:t> signal used in 802.11a communication for</a:t>
            </a:r>
            <a:r>
              <a:rPr lang="tr-TR" dirty="0"/>
              <a:t>:</a:t>
            </a:r>
          </a:p>
          <a:p>
            <a:r>
              <a:rPr lang="tr-TR" b="1" dirty="0"/>
              <a:t>C</a:t>
            </a:r>
            <a:r>
              <a:rPr lang="en-US" b="1" dirty="0" err="1"/>
              <a:t>hannel</a:t>
            </a:r>
            <a:r>
              <a:rPr lang="en-US" b="1" dirty="0"/>
              <a:t> </a:t>
            </a:r>
            <a:r>
              <a:rPr lang="tr-TR" b="1" dirty="0"/>
              <a:t>E</a:t>
            </a:r>
            <a:r>
              <a:rPr lang="en-US" b="1" dirty="0" err="1"/>
              <a:t>stimation</a:t>
            </a:r>
            <a:endParaRPr lang="tr-TR" b="1" dirty="0"/>
          </a:p>
          <a:p>
            <a:r>
              <a:rPr lang="en-US" dirty="0"/>
              <a:t> frequency offset</a:t>
            </a:r>
            <a:endParaRPr lang="tr-TR" dirty="0"/>
          </a:p>
          <a:p>
            <a:r>
              <a:rPr lang="en-US" dirty="0"/>
              <a:t>time synchronization</a:t>
            </a:r>
            <a:endParaRPr lang="tr-TR" dirty="0"/>
          </a:p>
          <a:p>
            <a:r>
              <a:rPr lang="en-US" dirty="0"/>
              <a:t>featuring two 3.2 </a:t>
            </a:r>
            <a:r>
              <a:rPr lang="en-US" dirty="0" err="1"/>
              <a:t>μs</a:t>
            </a:r>
            <a:r>
              <a:rPr lang="en-US" dirty="0"/>
              <a:t> symbols with 1.6 </a:t>
            </a:r>
            <a:r>
              <a:rPr lang="en-US" dirty="0" err="1"/>
              <a:t>μs</a:t>
            </a:r>
            <a:r>
              <a:rPr lang="en-US" dirty="0"/>
              <a:t> cyclic prefixes for multipath resilience.</a:t>
            </a:r>
          </a:p>
        </p:txBody>
      </p:sp>
    </p:spTree>
    <p:extLst>
      <p:ext uri="{BB962C8B-B14F-4D97-AF65-F5344CB8AC3E}">
        <p14:creationId xmlns:p14="http://schemas.microsoft.com/office/powerpoint/2010/main" val="169260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6EE9-F984-A65A-23C9-6B1E5866D915}"/>
              </a:ext>
            </a:extLst>
          </p:cNvPr>
          <p:cNvSpPr>
            <a:spLocks noGrp="1"/>
          </p:cNvSpPr>
          <p:nvPr>
            <p:ph type="title"/>
          </p:nvPr>
        </p:nvSpPr>
        <p:spPr>
          <a:xfrm>
            <a:off x="418011" y="328749"/>
            <a:ext cx="9875520" cy="1356360"/>
          </a:xfrm>
        </p:spPr>
        <p:txBody>
          <a:bodyPr/>
          <a:lstStyle/>
          <a:p>
            <a:r>
              <a:rPr lang="tr-TR" dirty="0"/>
              <a:t>Doppler</a:t>
            </a:r>
            <a:endParaRPr lang="en-US" dirty="0"/>
          </a:p>
        </p:txBody>
      </p:sp>
      <p:sp>
        <p:nvSpPr>
          <p:cNvPr id="3" name="Content Placeholder 2">
            <a:extLst>
              <a:ext uri="{FF2B5EF4-FFF2-40B4-BE49-F238E27FC236}">
                <a16:creationId xmlns:a16="http://schemas.microsoft.com/office/drawing/2014/main" id="{C9713FFD-61CC-B907-5EFB-8F9BF6D6FB74}"/>
              </a:ext>
            </a:extLst>
          </p:cNvPr>
          <p:cNvSpPr>
            <a:spLocks noGrp="1"/>
          </p:cNvSpPr>
          <p:nvPr>
            <p:ph sz="half" idx="1"/>
          </p:nvPr>
        </p:nvSpPr>
        <p:spPr>
          <a:xfrm>
            <a:off x="672737" y="2483031"/>
            <a:ext cx="4754880" cy="2508070"/>
          </a:xfrm>
        </p:spPr>
        <p:txBody>
          <a:bodyPr/>
          <a:lstStyle/>
          <a:p>
            <a:r>
              <a:rPr lang="en-US" dirty="0"/>
              <a:t>It refers to the apparent change in frequency of a signal caused by the relative motion between the transmitter and the receiver.</a:t>
            </a:r>
          </a:p>
        </p:txBody>
      </p:sp>
      <p:pic>
        <p:nvPicPr>
          <p:cNvPr id="6" name="Content Placeholder 5">
            <a:extLst>
              <a:ext uri="{FF2B5EF4-FFF2-40B4-BE49-F238E27FC236}">
                <a16:creationId xmlns:a16="http://schemas.microsoft.com/office/drawing/2014/main" id="{8BBD7363-33AA-136C-3D62-F4C8BD8E12A5}"/>
              </a:ext>
            </a:extLst>
          </p:cNvPr>
          <p:cNvPicPr>
            <a:picLocks noGrp="1" noChangeAspect="1"/>
          </p:cNvPicPr>
          <p:nvPr>
            <p:ph sz="half" idx="2"/>
          </p:nvPr>
        </p:nvPicPr>
        <p:blipFill>
          <a:blip r:embed="rId2"/>
          <a:stretch>
            <a:fillRect/>
          </a:stretch>
        </p:blipFill>
        <p:spPr>
          <a:xfrm>
            <a:off x="5745843" y="2156459"/>
            <a:ext cx="6005819" cy="2834642"/>
          </a:xfrm>
        </p:spPr>
      </p:pic>
      <p:pic>
        <p:nvPicPr>
          <p:cNvPr id="8" name="Picture 7">
            <a:extLst>
              <a:ext uri="{FF2B5EF4-FFF2-40B4-BE49-F238E27FC236}">
                <a16:creationId xmlns:a16="http://schemas.microsoft.com/office/drawing/2014/main" id="{33293138-0B60-1F11-D89A-5C2548CA4983}"/>
              </a:ext>
            </a:extLst>
          </p:cNvPr>
          <p:cNvPicPr>
            <a:picLocks noChangeAspect="1"/>
          </p:cNvPicPr>
          <p:nvPr/>
        </p:nvPicPr>
        <p:blipFill>
          <a:blip r:embed="rId3"/>
          <a:stretch>
            <a:fillRect/>
          </a:stretch>
        </p:blipFill>
        <p:spPr>
          <a:xfrm>
            <a:off x="6966860" y="5239295"/>
            <a:ext cx="3437706" cy="1198386"/>
          </a:xfrm>
          <a:prstGeom prst="rect">
            <a:avLst/>
          </a:prstGeom>
        </p:spPr>
      </p:pic>
    </p:spTree>
    <p:extLst>
      <p:ext uri="{BB962C8B-B14F-4D97-AF65-F5344CB8AC3E}">
        <p14:creationId xmlns:p14="http://schemas.microsoft.com/office/powerpoint/2010/main" val="305326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7F87-ABA7-E4F0-F405-B25A2B58BE5D}"/>
              </a:ext>
            </a:extLst>
          </p:cNvPr>
          <p:cNvSpPr>
            <a:spLocks noGrp="1"/>
          </p:cNvSpPr>
          <p:nvPr>
            <p:ph type="title"/>
          </p:nvPr>
        </p:nvSpPr>
        <p:spPr/>
        <p:txBody>
          <a:bodyPr/>
          <a:lstStyle/>
          <a:p>
            <a:r>
              <a:rPr lang="tr-TR" dirty="0" err="1"/>
              <a:t>Contents</a:t>
            </a:r>
            <a:endParaRPr lang="en-US" dirty="0"/>
          </a:p>
        </p:txBody>
      </p:sp>
      <p:sp>
        <p:nvSpPr>
          <p:cNvPr id="3" name="Content Placeholder 2">
            <a:extLst>
              <a:ext uri="{FF2B5EF4-FFF2-40B4-BE49-F238E27FC236}">
                <a16:creationId xmlns:a16="http://schemas.microsoft.com/office/drawing/2014/main" id="{6FEC62F4-6CF3-51F4-9B1B-BAA77591B319}"/>
              </a:ext>
            </a:extLst>
          </p:cNvPr>
          <p:cNvSpPr>
            <a:spLocks noGrp="1"/>
          </p:cNvSpPr>
          <p:nvPr>
            <p:ph sz="half" idx="1"/>
          </p:nvPr>
        </p:nvSpPr>
        <p:spPr/>
        <p:txBody>
          <a:bodyPr/>
          <a:lstStyle/>
          <a:p>
            <a:r>
              <a:rPr lang="tr-TR" dirty="0" err="1"/>
              <a:t>Goal</a:t>
            </a:r>
            <a:endParaRPr lang="tr-TR" dirty="0"/>
          </a:p>
          <a:p>
            <a:r>
              <a:rPr lang="tr-TR" dirty="0" err="1"/>
              <a:t>Introduction</a:t>
            </a:r>
            <a:endParaRPr lang="tr-TR" dirty="0"/>
          </a:p>
          <a:p>
            <a:pPr lvl="1"/>
            <a:r>
              <a:rPr lang="tr-TR" dirty="0"/>
              <a:t>OFDM</a:t>
            </a:r>
          </a:p>
          <a:p>
            <a:pPr lvl="1"/>
            <a:r>
              <a:rPr lang="tr-TR" dirty="0"/>
              <a:t>LEO </a:t>
            </a:r>
            <a:r>
              <a:rPr lang="tr-TR" dirty="0" err="1"/>
              <a:t>Communication</a:t>
            </a:r>
            <a:endParaRPr lang="tr-TR" dirty="0"/>
          </a:p>
          <a:p>
            <a:r>
              <a:rPr lang="tr-TR" dirty="0" err="1"/>
              <a:t>Theoretical</a:t>
            </a:r>
            <a:r>
              <a:rPr lang="tr-TR" dirty="0"/>
              <a:t> Background</a:t>
            </a:r>
          </a:p>
          <a:p>
            <a:pPr lvl="1"/>
            <a:r>
              <a:rPr lang="tr-TR" dirty="0" err="1"/>
              <a:t>MATLAB’s</a:t>
            </a:r>
            <a:r>
              <a:rPr lang="tr-TR" dirty="0"/>
              <a:t> Image </a:t>
            </a:r>
            <a:r>
              <a:rPr lang="tr-TR" dirty="0" err="1"/>
              <a:t>Transmission</a:t>
            </a:r>
            <a:r>
              <a:rPr lang="tr-TR" dirty="0"/>
              <a:t> </a:t>
            </a:r>
            <a:r>
              <a:rPr lang="tr-TR" dirty="0" err="1"/>
              <a:t>Example</a:t>
            </a:r>
            <a:endParaRPr lang="tr-TR" dirty="0"/>
          </a:p>
          <a:p>
            <a:pPr lvl="1"/>
            <a:r>
              <a:rPr lang="tr-TR" dirty="0"/>
              <a:t>LS </a:t>
            </a:r>
            <a:r>
              <a:rPr lang="tr-TR" dirty="0" err="1"/>
              <a:t>and</a:t>
            </a:r>
            <a:r>
              <a:rPr lang="tr-TR" dirty="0"/>
              <a:t> MMSE </a:t>
            </a:r>
            <a:r>
              <a:rPr lang="tr-TR" dirty="0" err="1"/>
              <a:t>Estimators</a:t>
            </a:r>
            <a:endParaRPr lang="tr-TR" dirty="0"/>
          </a:p>
          <a:p>
            <a:pPr lvl="1"/>
            <a:r>
              <a:rPr lang="tr-TR" dirty="0"/>
              <a:t>802.11 </a:t>
            </a:r>
            <a:r>
              <a:rPr lang="tr-TR" dirty="0" err="1"/>
              <a:t>Preamble</a:t>
            </a:r>
            <a:r>
              <a:rPr lang="tr-TR" dirty="0"/>
              <a:t> </a:t>
            </a:r>
            <a:r>
              <a:rPr lang="tr-TR" dirty="0" err="1"/>
              <a:t>Signals</a:t>
            </a:r>
            <a:endParaRPr lang="tr-TR" dirty="0"/>
          </a:p>
          <a:p>
            <a:pPr lvl="1"/>
            <a:r>
              <a:rPr lang="tr-TR" dirty="0"/>
              <a:t>Doppler</a:t>
            </a:r>
          </a:p>
          <a:p>
            <a:endParaRPr lang="tr-TR" dirty="0"/>
          </a:p>
          <a:p>
            <a:endParaRPr lang="tr-TR" dirty="0"/>
          </a:p>
          <a:p>
            <a:endParaRPr lang="tr-TR" dirty="0"/>
          </a:p>
          <a:p>
            <a:endParaRPr lang="en-US" dirty="0"/>
          </a:p>
        </p:txBody>
      </p:sp>
      <p:sp>
        <p:nvSpPr>
          <p:cNvPr id="4" name="Content Placeholder 3">
            <a:extLst>
              <a:ext uri="{FF2B5EF4-FFF2-40B4-BE49-F238E27FC236}">
                <a16:creationId xmlns:a16="http://schemas.microsoft.com/office/drawing/2014/main" id="{A12E5184-EDC4-124D-2AE6-9D7596E69002}"/>
              </a:ext>
            </a:extLst>
          </p:cNvPr>
          <p:cNvSpPr>
            <a:spLocks noGrp="1"/>
          </p:cNvSpPr>
          <p:nvPr>
            <p:ph sz="half" idx="2"/>
          </p:nvPr>
        </p:nvSpPr>
        <p:spPr/>
        <p:txBody>
          <a:bodyPr/>
          <a:lstStyle/>
          <a:p>
            <a:r>
              <a:rPr lang="tr-TR" dirty="0" err="1"/>
              <a:t>Methodology</a:t>
            </a:r>
            <a:endParaRPr lang="tr-TR" dirty="0"/>
          </a:p>
          <a:p>
            <a:pPr lvl="1"/>
            <a:r>
              <a:rPr lang="tr-TR" dirty="0" err="1"/>
              <a:t>Transmitter</a:t>
            </a:r>
            <a:r>
              <a:rPr lang="tr-TR" dirty="0"/>
              <a:t> Design</a:t>
            </a:r>
          </a:p>
          <a:p>
            <a:pPr lvl="1"/>
            <a:r>
              <a:rPr lang="tr-TR" dirty="0" err="1"/>
              <a:t>Communication</a:t>
            </a:r>
            <a:r>
              <a:rPr lang="tr-TR" dirty="0"/>
              <a:t> Channel</a:t>
            </a:r>
          </a:p>
          <a:p>
            <a:pPr lvl="1"/>
            <a:r>
              <a:rPr lang="tr-TR" dirty="0" err="1"/>
              <a:t>Receiver</a:t>
            </a:r>
            <a:r>
              <a:rPr lang="tr-TR" dirty="0"/>
              <a:t> Design</a:t>
            </a:r>
          </a:p>
          <a:p>
            <a:r>
              <a:rPr lang="tr-TR" dirty="0" err="1"/>
              <a:t>Simulation</a:t>
            </a:r>
            <a:r>
              <a:rPr lang="tr-TR" dirty="0"/>
              <a:t> </a:t>
            </a:r>
            <a:r>
              <a:rPr lang="tr-TR" dirty="0" err="1"/>
              <a:t>Results</a:t>
            </a:r>
            <a:endParaRPr lang="tr-TR" dirty="0"/>
          </a:p>
          <a:p>
            <a:r>
              <a:rPr lang="tr-TR" dirty="0" err="1"/>
              <a:t>Conclusion</a:t>
            </a:r>
            <a:endParaRPr lang="en-US" dirty="0"/>
          </a:p>
        </p:txBody>
      </p:sp>
    </p:spTree>
    <p:extLst>
      <p:ext uri="{BB962C8B-B14F-4D97-AF65-F5344CB8AC3E}">
        <p14:creationId xmlns:p14="http://schemas.microsoft.com/office/powerpoint/2010/main" val="206809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037D5-60EC-F3C2-720E-3B95610DF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44113-CDA9-DAFB-5722-F23CB21A55A7}"/>
              </a:ext>
            </a:extLst>
          </p:cNvPr>
          <p:cNvSpPr>
            <a:spLocks noGrp="1"/>
          </p:cNvSpPr>
          <p:nvPr>
            <p:ph type="title"/>
          </p:nvPr>
        </p:nvSpPr>
        <p:spPr>
          <a:xfrm>
            <a:off x="418011" y="328749"/>
            <a:ext cx="9875520" cy="1356360"/>
          </a:xfrm>
        </p:spPr>
        <p:txBody>
          <a:bodyPr/>
          <a:lstStyle/>
          <a:p>
            <a:r>
              <a:rPr lang="tr-TR" dirty="0"/>
              <a:t>Doppler</a:t>
            </a:r>
            <a:endParaRPr lang="en-US" dirty="0"/>
          </a:p>
        </p:txBody>
      </p:sp>
      <p:sp>
        <p:nvSpPr>
          <p:cNvPr id="3" name="Content Placeholder 2">
            <a:extLst>
              <a:ext uri="{FF2B5EF4-FFF2-40B4-BE49-F238E27FC236}">
                <a16:creationId xmlns:a16="http://schemas.microsoft.com/office/drawing/2014/main" id="{12418BA6-A931-E0A4-362C-917B39F72B68}"/>
              </a:ext>
            </a:extLst>
          </p:cNvPr>
          <p:cNvSpPr>
            <a:spLocks noGrp="1"/>
          </p:cNvSpPr>
          <p:nvPr>
            <p:ph sz="half" idx="1"/>
          </p:nvPr>
        </p:nvSpPr>
        <p:spPr>
          <a:xfrm>
            <a:off x="497488" y="1803400"/>
            <a:ext cx="5032999" cy="4444999"/>
          </a:xfrm>
        </p:spPr>
        <p:txBody>
          <a:bodyPr>
            <a:normAutofit fontScale="92500" lnSpcReduction="20000"/>
          </a:bodyPr>
          <a:lstStyle/>
          <a:p>
            <a:pPr>
              <a:buFont typeface="+mj-lt"/>
              <a:buAutoNum type="arabicPeriod"/>
            </a:pPr>
            <a:r>
              <a:rPr lang="en-US" b="1" dirty="0"/>
              <a:t>Shorter Coherence Time:</a:t>
            </a:r>
            <a:endParaRPr lang="en-US" dirty="0"/>
          </a:p>
          <a:p>
            <a:pPr marL="800100" lvl="1" indent="-342900"/>
            <a:r>
              <a:rPr lang="en-US" dirty="0"/>
              <a:t>In fast-moving environments, the channel characteristics change rapidly, making channel estimation outdated quickly.</a:t>
            </a:r>
            <a:endParaRPr lang="tr-TR" b="1" dirty="0"/>
          </a:p>
          <a:p>
            <a:pPr>
              <a:buFont typeface="+mj-lt"/>
              <a:buAutoNum type="arabicPeriod"/>
            </a:pPr>
            <a:r>
              <a:rPr lang="en-US" b="1" dirty="0"/>
              <a:t>Frequency Offset:</a:t>
            </a:r>
            <a:endParaRPr lang="en-US" dirty="0"/>
          </a:p>
          <a:p>
            <a:pPr marL="800100" lvl="1" indent="-342900"/>
            <a:r>
              <a:rPr lang="en-US" dirty="0"/>
              <a:t>Causes a shift in carrier frequency, leading to </a:t>
            </a:r>
            <a:r>
              <a:rPr lang="en-US" b="1" dirty="0"/>
              <a:t>loss of orthogonality</a:t>
            </a:r>
            <a:r>
              <a:rPr lang="en-US" dirty="0"/>
              <a:t> in OFDM systems.</a:t>
            </a:r>
          </a:p>
          <a:p>
            <a:pPr marL="800100" lvl="1" indent="-342900"/>
            <a:r>
              <a:rPr lang="en-US" dirty="0"/>
              <a:t>Results in </a:t>
            </a:r>
            <a:r>
              <a:rPr lang="en-US" b="1" dirty="0"/>
              <a:t>Inter-Carrier Interference (ICI)</a:t>
            </a:r>
            <a:r>
              <a:rPr lang="en-US" dirty="0"/>
              <a:t>, degrading signal quality.</a:t>
            </a:r>
          </a:p>
          <a:p>
            <a:pPr>
              <a:buFont typeface="+mj-lt"/>
              <a:buAutoNum type="arabicPeriod"/>
            </a:pPr>
            <a:r>
              <a:rPr lang="en-US" b="1" dirty="0"/>
              <a:t>Synchronization Issues:</a:t>
            </a:r>
            <a:endParaRPr lang="en-US" dirty="0"/>
          </a:p>
          <a:p>
            <a:pPr marL="800100" lvl="1" indent="-342900"/>
            <a:r>
              <a:rPr lang="en-US" dirty="0"/>
              <a:t>Doppler introduces challenges in maintaining time and frequency synchronization, leading to higher Bit Error Rates (BER).</a:t>
            </a:r>
          </a:p>
        </p:txBody>
      </p:sp>
      <p:pic>
        <p:nvPicPr>
          <p:cNvPr id="8" name="Picture 7">
            <a:extLst>
              <a:ext uri="{FF2B5EF4-FFF2-40B4-BE49-F238E27FC236}">
                <a16:creationId xmlns:a16="http://schemas.microsoft.com/office/drawing/2014/main" id="{7B7D0FFB-9E48-9424-C9FC-237883183B56}"/>
              </a:ext>
            </a:extLst>
          </p:cNvPr>
          <p:cNvPicPr>
            <a:picLocks noChangeAspect="1"/>
          </p:cNvPicPr>
          <p:nvPr/>
        </p:nvPicPr>
        <p:blipFill>
          <a:blip r:embed="rId2"/>
          <a:stretch>
            <a:fillRect/>
          </a:stretch>
        </p:blipFill>
        <p:spPr>
          <a:xfrm>
            <a:off x="6966860" y="5239295"/>
            <a:ext cx="3437706" cy="1198386"/>
          </a:xfrm>
          <a:prstGeom prst="rect">
            <a:avLst/>
          </a:prstGeom>
        </p:spPr>
      </p:pic>
      <p:pic>
        <p:nvPicPr>
          <p:cNvPr id="1026" name="Picture 2" descr="2: Illustration of Doppler effect | Download Scientific Diagram">
            <a:extLst>
              <a:ext uri="{FF2B5EF4-FFF2-40B4-BE49-F238E27FC236}">
                <a16:creationId xmlns:a16="http://schemas.microsoft.com/office/drawing/2014/main" id="{E4BBF8A3-C2A3-E944-DDFC-10B443B59FD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67450" y="2709517"/>
            <a:ext cx="4754563" cy="271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7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6C1C-695F-47B5-E037-4B15FFEA2E80}"/>
              </a:ext>
            </a:extLst>
          </p:cNvPr>
          <p:cNvSpPr>
            <a:spLocks noGrp="1"/>
          </p:cNvSpPr>
          <p:nvPr>
            <p:ph type="title"/>
          </p:nvPr>
        </p:nvSpPr>
        <p:spPr/>
        <p:txBody>
          <a:bodyPr/>
          <a:lstStyle/>
          <a:p>
            <a:r>
              <a:rPr lang="tr-TR" dirty="0" err="1"/>
              <a:t>Methodology</a:t>
            </a:r>
            <a:endParaRPr lang="en-US" dirty="0"/>
          </a:p>
        </p:txBody>
      </p:sp>
      <p:sp>
        <p:nvSpPr>
          <p:cNvPr id="3" name="Text Placeholder 2">
            <a:extLst>
              <a:ext uri="{FF2B5EF4-FFF2-40B4-BE49-F238E27FC236}">
                <a16:creationId xmlns:a16="http://schemas.microsoft.com/office/drawing/2014/main" id="{0A0AF10A-6DBC-38D2-25C8-FA5CC162A4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6541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53C92-988C-BA26-4AF9-0775D985A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208BF-E8AD-C5AC-FB69-D013FAFAEF6F}"/>
              </a:ext>
            </a:extLst>
          </p:cNvPr>
          <p:cNvSpPr>
            <a:spLocks noGrp="1"/>
          </p:cNvSpPr>
          <p:nvPr>
            <p:ph type="title"/>
          </p:nvPr>
        </p:nvSpPr>
        <p:spPr>
          <a:xfrm>
            <a:off x="247650" y="171450"/>
            <a:ext cx="12306300" cy="1356360"/>
          </a:xfrm>
        </p:spPr>
        <p:txBody>
          <a:bodyPr/>
          <a:lstStyle/>
          <a:p>
            <a:r>
              <a:rPr lang="en-US" dirty="0"/>
              <a:t>MATLAB IEEE 802.11 </a:t>
            </a:r>
            <a:r>
              <a:rPr lang="tr-TR" dirty="0"/>
              <a:t>Image </a:t>
            </a:r>
            <a:r>
              <a:rPr lang="en-US" dirty="0"/>
              <a:t>Transmission Example</a:t>
            </a:r>
          </a:p>
        </p:txBody>
      </p:sp>
      <p:sp>
        <p:nvSpPr>
          <p:cNvPr id="3" name="Content Placeholder 2">
            <a:extLst>
              <a:ext uri="{FF2B5EF4-FFF2-40B4-BE49-F238E27FC236}">
                <a16:creationId xmlns:a16="http://schemas.microsoft.com/office/drawing/2014/main" id="{E26057EC-D2B0-12CE-5876-B27C4258803A}"/>
              </a:ext>
            </a:extLst>
          </p:cNvPr>
          <p:cNvSpPr>
            <a:spLocks noGrp="1"/>
          </p:cNvSpPr>
          <p:nvPr>
            <p:ph sz="half" idx="1"/>
          </p:nvPr>
        </p:nvSpPr>
        <p:spPr>
          <a:xfrm>
            <a:off x="666750" y="2327616"/>
            <a:ext cx="3771900" cy="2546352"/>
          </a:xfrm>
        </p:spPr>
        <p:txBody>
          <a:bodyPr>
            <a:normAutofit/>
          </a:bodyPr>
          <a:lstStyle/>
          <a:p>
            <a:r>
              <a:rPr lang="en-US" dirty="0"/>
              <a:t>The MATLAB IEEE 802.11 image transmission example simulate and analyze wireless communication by processing data through MAC and PHY layers. </a:t>
            </a:r>
            <a:endParaRPr lang="tr-TR" dirty="0"/>
          </a:p>
          <a:p>
            <a:endParaRPr lang="en-US" dirty="0"/>
          </a:p>
        </p:txBody>
      </p:sp>
      <p:pic>
        <p:nvPicPr>
          <p:cNvPr id="7" name="Content Placeholder 6">
            <a:extLst>
              <a:ext uri="{FF2B5EF4-FFF2-40B4-BE49-F238E27FC236}">
                <a16:creationId xmlns:a16="http://schemas.microsoft.com/office/drawing/2014/main" id="{699686A9-D96C-C751-1C2C-F81B2FDEA5EC}"/>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1126" t="10261" r="8870" b="9194"/>
          <a:stretch/>
        </p:blipFill>
        <p:spPr bwMode="auto">
          <a:xfrm>
            <a:off x="5739778" y="1769110"/>
            <a:ext cx="4845672" cy="366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7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7096-E1BF-D9BE-AF94-6B5890C88D2D}"/>
              </a:ext>
            </a:extLst>
          </p:cNvPr>
          <p:cNvSpPr>
            <a:spLocks noGrp="1"/>
          </p:cNvSpPr>
          <p:nvPr>
            <p:ph type="title"/>
          </p:nvPr>
        </p:nvSpPr>
        <p:spPr>
          <a:xfrm>
            <a:off x="327478" y="32909"/>
            <a:ext cx="9875520" cy="1356360"/>
          </a:xfrm>
        </p:spPr>
        <p:txBody>
          <a:bodyPr/>
          <a:lstStyle/>
          <a:p>
            <a:r>
              <a:rPr lang="tr-TR" dirty="0" err="1"/>
              <a:t>Transmitter</a:t>
            </a:r>
            <a:r>
              <a:rPr lang="tr-TR" dirty="0"/>
              <a:t> Design</a:t>
            </a:r>
            <a:endParaRPr lang="en-US" dirty="0"/>
          </a:p>
        </p:txBody>
      </p:sp>
      <p:sp>
        <p:nvSpPr>
          <p:cNvPr id="3" name="Content Placeholder 2">
            <a:extLst>
              <a:ext uri="{FF2B5EF4-FFF2-40B4-BE49-F238E27FC236}">
                <a16:creationId xmlns:a16="http://schemas.microsoft.com/office/drawing/2014/main" id="{70067CAA-2F26-B81A-7010-60F1B0FA4693}"/>
              </a:ext>
            </a:extLst>
          </p:cNvPr>
          <p:cNvSpPr>
            <a:spLocks noGrp="1"/>
          </p:cNvSpPr>
          <p:nvPr>
            <p:ph sz="half" idx="1"/>
          </p:nvPr>
        </p:nvSpPr>
        <p:spPr>
          <a:xfrm>
            <a:off x="401954" y="1389269"/>
            <a:ext cx="10833281" cy="2444751"/>
          </a:xfrm>
        </p:spPr>
        <p:txBody>
          <a:bodyPr>
            <a:normAutofit/>
          </a:bodyPr>
          <a:lstStyle/>
          <a:p>
            <a:r>
              <a:rPr lang="en-US" dirty="0"/>
              <a:t>The transmitter design in the MATLAB simulation involves preparing data, scaling the image into a binary stream, segmenting it into smaller packets,</a:t>
            </a:r>
            <a:r>
              <a:rPr lang="tr-TR" dirty="0"/>
              <a:t> </a:t>
            </a:r>
            <a:r>
              <a:rPr lang="tr-TR" dirty="0" err="1"/>
              <a:t>padding</a:t>
            </a:r>
            <a:r>
              <a:rPr lang="tr-TR" dirty="0"/>
              <a:t> </a:t>
            </a:r>
            <a:r>
              <a:rPr lang="tr-TR" dirty="0" err="1"/>
              <a:t>the</a:t>
            </a:r>
            <a:r>
              <a:rPr lang="tr-TR" dirty="0"/>
              <a:t> </a:t>
            </a:r>
            <a:r>
              <a:rPr lang="tr-TR" dirty="0" err="1"/>
              <a:t>empty</a:t>
            </a:r>
            <a:r>
              <a:rPr lang="tr-TR" dirty="0"/>
              <a:t> </a:t>
            </a:r>
            <a:r>
              <a:rPr lang="tr-TR" dirty="0" err="1"/>
              <a:t>fields</a:t>
            </a:r>
            <a:r>
              <a:rPr lang="en-US" dirty="0"/>
              <a:t> and packing it into </a:t>
            </a:r>
            <a:r>
              <a:rPr lang="en-US" b="1" dirty="0"/>
              <a:t>802.11a WLAN packets</a:t>
            </a:r>
            <a:r>
              <a:rPr lang="en-US" dirty="0"/>
              <a:t> using the WLAN Toolbox. These packets are then converted into a baseband signal for transmission.</a:t>
            </a:r>
          </a:p>
        </p:txBody>
      </p:sp>
      <p:pic>
        <p:nvPicPr>
          <p:cNvPr id="7" name="Content Placeholder 9">
            <a:extLst>
              <a:ext uri="{FF2B5EF4-FFF2-40B4-BE49-F238E27FC236}">
                <a16:creationId xmlns:a16="http://schemas.microsoft.com/office/drawing/2014/main" id="{83F62882-687D-573A-62C7-7BDE7DBA2B67}"/>
              </a:ext>
            </a:extLst>
          </p:cNvPr>
          <p:cNvPicPr>
            <a:picLocks noGrp="1" noChangeAspect="1"/>
          </p:cNvPicPr>
          <p:nvPr>
            <p:ph sz="half" idx="2"/>
          </p:nvPr>
        </p:nvPicPr>
        <p:blipFill>
          <a:blip r:embed="rId2"/>
          <a:stretch>
            <a:fillRect/>
          </a:stretch>
        </p:blipFill>
        <p:spPr>
          <a:xfrm>
            <a:off x="918665" y="3008857"/>
            <a:ext cx="8386172" cy="3230974"/>
          </a:xfrm>
        </p:spPr>
      </p:pic>
      <p:pic>
        <p:nvPicPr>
          <p:cNvPr id="4" name="Content Placeholder 6">
            <a:extLst>
              <a:ext uri="{FF2B5EF4-FFF2-40B4-BE49-F238E27FC236}">
                <a16:creationId xmlns:a16="http://schemas.microsoft.com/office/drawing/2014/main" id="{02EB5085-48DD-F2FB-E3BF-AA80C9C1AA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6" t="10261" r="8870" b="9194"/>
          <a:stretch/>
        </p:blipFill>
        <p:spPr bwMode="auto">
          <a:xfrm>
            <a:off x="8235327" y="2611645"/>
            <a:ext cx="3330561" cy="251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1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A47D-B100-140E-8C61-7E1A871CC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2F5F-3998-9DB4-FC95-753EA23387BE}"/>
              </a:ext>
            </a:extLst>
          </p:cNvPr>
          <p:cNvSpPr>
            <a:spLocks noGrp="1"/>
          </p:cNvSpPr>
          <p:nvPr>
            <p:ph type="title"/>
          </p:nvPr>
        </p:nvSpPr>
        <p:spPr>
          <a:xfrm>
            <a:off x="143510" y="-123100"/>
            <a:ext cx="9875520" cy="1356360"/>
          </a:xfrm>
        </p:spPr>
        <p:txBody>
          <a:bodyPr/>
          <a:lstStyle/>
          <a:p>
            <a:r>
              <a:rPr lang="tr-TR" dirty="0" err="1"/>
              <a:t>Communication</a:t>
            </a:r>
            <a:r>
              <a:rPr lang="tr-TR" dirty="0"/>
              <a:t> Channel</a:t>
            </a:r>
            <a:endParaRPr lang="en-US" dirty="0"/>
          </a:p>
        </p:txBody>
      </p:sp>
      <p:sp>
        <p:nvSpPr>
          <p:cNvPr id="3" name="Content Placeholder 2">
            <a:extLst>
              <a:ext uri="{FF2B5EF4-FFF2-40B4-BE49-F238E27FC236}">
                <a16:creationId xmlns:a16="http://schemas.microsoft.com/office/drawing/2014/main" id="{7C0016DF-5197-6064-CCE7-8FADA7AA553D}"/>
              </a:ext>
            </a:extLst>
          </p:cNvPr>
          <p:cNvSpPr>
            <a:spLocks noGrp="1"/>
          </p:cNvSpPr>
          <p:nvPr>
            <p:ph sz="half" idx="1"/>
          </p:nvPr>
        </p:nvSpPr>
        <p:spPr>
          <a:xfrm>
            <a:off x="287020" y="996950"/>
            <a:ext cx="3771900" cy="5041900"/>
          </a:xfrm>
        </p:spPr>
        <p:txBody>
          <a:bodyPr>
            <a:normAutofit/>
          </a:bodyPr>
          <a:lstStyle/>
          <a:p>
            <a:r>
              <a:rPr lang="en-US" dirty="0"/>
              <a:t>In the communication channel, the signal first passes through a Rician communication channel, which simulates multipath propagation with a dominant line-of-sight component. </a:t>
            </a:r>
            <a:endParaRPr lang="tr-TR" dirty="0"/>
          </a:p>
          <a:p>
            <a:r>
              <a:rPr lang="en-US" dirty="0"/>
              <a:t>Afterward, Additive White Gaussian Noise (AWGN) is introduced to the signal to simulate real-world noise and further degrade its quality for testing robustness.</a:t>
            </a:r>
          </a:p>
          <a:p>
            <a:endParaRPr lang="en-US" dirty="0"/>
          </a:p>
        </p:txBody>
      </p:sp>
      <p:pic>
        <p:nvPicPr>
          <p:cNvPr id="5" name="Picture 2" descr="Untitled">
            <a:extLst>
              <a:ext uri="{FF2B5EF4-FFF2-40B4-BE49-F238E27FC236}">
                <a16:creationId xmlns:a16="http://schemas.microsoft.com/office/drawing/2014/main" id="{1478319E-9313-D74B-3822-29C7671BF60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343978"/>
            <a:ext cx="5324281" cy="23293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graph&#10;&#10;Description automatically generated">
            <a:extLst>
              <a:ext uri="{FF2B5EF4-FFF2-40B4-BE49-F238E27FC236}">
                <a16:creationId xmlns:a16="http://schemas.microsoft.com/office/drawing/2014/main" id="{5F7E7A70-2E3E-2EB0-5090-1EF64331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505" y="2814043"/>
            <a:ext cx="7288530" cy="3699979"/>
          </a:xfrm>
          <a:prstGeom prst="rect">
            <a:avLst/>
          </a:prstGeom>
        </p:spPr>
      </p:pic>
    </p:spTree>
    <p:extLst>
      <p:ext uri="{BB962C8B-B14F-4D97-AF65-F5344CB8AC3E}">
        <p14:creationId xmlns:p14="http://schemas.microsoft.com/office/powerpoint/2010/main" val="643653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A9520-6F09-F89A-117D-06287D9C982D}"/>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C9D4A3-9FA9-D4A6-8D7A-E8E740B8A3AB}"/>
              </a:ext>
            </a:extLst>
          </p:cNvPr>
          <p:cNvPicPr>
            <a:picLocks noGrp="1" noChangeAspect="1"/>
          </p:cNvPicPr>
          <p:nvPr>
            <p:ph sz="half" idx="2"/>
          </p:nvPr>
        </p:nvPicPr>
        <p:blipFill>
          <a:blip r:embed="rId2"/>
          <a:srcRect r="4215"/>
          <a:stretch/>
        </p:blipFill>
        <p:spPr>
          <a:xfrm>
            <a:off x="0" y="3404117"/>
            <a:ext cx="8091028" cy="3453883"/>
          </a:xfrm>
        </p:spPr>
      </p:pic>
      <p:sp>
        <p:nvSpPr>
          <p:cNvPr id="4" name="Title 1">
            <a:extLst>
              <a:ext uri="{FF2B5EF4-FFF2-40B4-BE49-F238E27FC236}">
                <a16:creationId xmlns:a16="http://schemas.microsoft.com/office/drawing/2014/main" id="{08DB8418-947E-F893-8BC7-07B2DC005707}"/>
              </a:ext>
            </a:extLst>
          </p:cNvPr>
          <p:cNvSpPr txBox="1">
            <a:spLocks/>
          </p:cNvSpPr>
          <p:nvPr/>
        </p:nvSpPr>
        <p:spPr>
          <a:xfrm>
            <a:off x="273050" y="-88900"/>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tr-TR"/>
              <a:t>Receiver Design</a:t>
            </a:r>
            <a:endParaRPr lang="en-US" dirty="0"/>
          </a:p>
        </p:txBody>
      </p:sp>
      <p:sp>
        <p:nvSpPr>
          <p:cNvPr id="11" name="Content Placeholder 2">
            <a:extLst>
              <a:ext uri="{FF2B5EF4-FFF2-40B4-BE49-F238E27FC236}">
                <a16:creationId xmlns:a16="http://schemas.microsoft.com/office/drawing/2014/main" id="{FE24AFEB-057F-FB0E-AE70-8D1E2783CED2}"/>
              </a:ext>
            </a:extLst>
          </p:cNvPr>
          <p:cNvSpPr txBox="1">
            <a:spLocks/>
          </p:cNvSpPr>
          <p:nvPr/>
        </p:nvSpPr>
        <p:spPr>
          <a:xfrm>
            <a:off x="273050" y="946149"/>
            <a:ext cx="11518899" cy="2876551"/>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1.	Detects a packet and establishes synchronization through coarse and fine carrier frequency offset estimation and correction.</a:t>
            </a:r>
          </a:p>
          <a:p>
            <a:r>
              <a:rPr lang="en-US" dirty="0"/>
              <a:t>2.	</a:t>
            </a:r>
            <a:r>
              <a:rPr lang="en-US" b="1" dirty="0"/>
              <a:t>Performs channel estimation using the L-LTF to determine the channel response.</a:t>
            </a:r>
          </a:p>
          <a:p>
            <a:r>
              <a:rPr lang="en-US" dirty="0"/>
              <a:t>3.	Identifies the packet format and decodes the L-SIG field to extract the modulation and coding scheme (MCS) and the data length.</a:t>
            </a:r>
          </a:p>
          <a:p>
            <a:r>
              <a:rPr lang="en-US" dirty="0"/>
              <a:t>4.	Decodes the data field, reconstructing the PSDU while verifying the frame check sequence (FCS) for errors.</a:t>
            </a:r>
          </a:p>
          <a:p>
            <a:r>
              <a:rPr lang="en-US" dirty="0"/>
              <a:t>5.	Orders and combines the decoded MSDUs from all packets based on their sequence numbers to recreate the transmitted image.</a:t>
            </a:r>
          </a:p>
          <a:p>
            <a:endParaRPr lang="en-US" dirty="0"/>
          </a:p>
        </p:txBody>
      </p:sp>
      <p:pic>
        <p:nvPicPr>
          <p:cNvPr id="14" name="Picture 13">
            <a:extLst>
              <a:ext uri="{FF2B5EF4-FFF2-40B4-BE49-F238E27FC236}">
                <a16:creationId xmlns:a16="http://schemas.microsoft.com/office/drawing/2014/main" id="{77C7C5B8-0F1E-5E17-A414-E59E531ED1CC}"/>
              </a:ext>
            </a:extLst>
          </p:cNvPr>
          <p:cNvPicPr>
            <a:picLocks noChangeAspect="1"/>
          </p:cNvPicPr>
          <p:nvPr/>
        </p:nvPicPr>
        <p:blipFill>
          <a:blip r:embed="rId3"/>
          <a:stretch>
            <a:fillRect/>
          </a:stretch>
        </p:blipFill>
        <p:spPr>
          <a:xfrm>
            <a:off x="9287542" y="5358601"/>
            <a:ext cx="1707944" cy="278037"/>
          </a:xfrm>
          <a:prstGeom prst="rect">
            <a:avLst/>
          </a:prstGeom>
        </p:spPr>
      </p:pic>
      <p:pic>
        <p:nvPicPr>
          <p:cNvPr id="15" name="Content Placeholder 5">
            <a:extLst>
              <a:ext uri="{FF2B5EF4-FFF2-40B4-BE49-F238E27FC236}">
                <a16:creationId xmlns:a16="http://schemas.microsoft.com/office/drawing/2014/main" id="{A51C73DB-29E6-ABFF-C5D3-381FE3102049}"/>
              </a:ext>
            </a:extLst>
          </p:cNvPr>
          <p:cNvPicPr>
            <a:picLocks noChangeAspect="1"/>
          </p:cNvPicPr>
          <p:nvPr/>
        </p:nvPicPr>
        <p:blipFill>
          <a:blip r:embed="rId4"/>
          <a:srcRect l="4334" r="3477" b="18475"/>
          <a:stretch/>
        </p:blipFill>
        <p:spPr>
          <a:xfrm>
            <a:off x="7535222" y="3725428"/>
            <a:ext cx="4656778" cy="1450881"/>
          </a:xfrm>
          <a:prstGeom prst="rect">
            <a:avLst/>
          </a:prstGeom>
        </p:spPr>
      </p:pic>
    </p:spTree>
    <p:extLst>
      <p:ext uri="{BB962C8B-B14F-4D97-AF65-F5344CB8AC3E}">
        <p14:creationId xmlns:p14="http://schemas.microsoft.com/office/powerpoint/2010/main" val="1845801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D55E-183D-74F8-61CF-5CBF11E00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B92A2-2DF9-6028-B7A8-0B22AA6344E1}"/>
              </a:ext>
            </a:extLst>
          </p:cNvPr>
          <p:cNvSpPr>
            <a:spLocks noGrp="1"/>
          </p:cNvSpPr>
          <p:nvPr>
            <p:ph type="title"/>
          </p:nvPr>
        </p:nvSpPr>
        <p:spPr>
          <a:xfrm>
            <a:off x="273050" y="-88900"/>
            <a:ext cx="9875520" cy="1356360"/>
          </a:xfrm>
        </p:spPr>
        <p:txBody>
          <a:bodyPr/>
          <a:lstStyle/>
          <a:p>
            <a:r>
              <a:rPr lang="tr-TR" dirty="0" err="1"/>
              <a:t>Receiver</a:t>
            </a:r>
            <a:r>
              <a:rPr lang="tr-TR" dirty="0"/>
              <a:t> Design</a:t>
            </a:r>
            <a:endParaRPr lang="en-US" dirty="0"/>
          </a:p>
        </p:txBody>
      </p:sp>
      <p:pic>
        <p:nvPicPr>
          <p:cNvPr id="10" name="Picture 9" descr="A collage of different colored peppers&#10;&#10;Description automatically generated">
            <a:extLst>
              <a:ext uri="{FF2B5EF4-FFF2-40B4-BE49-F238E27FC236}">
                <a16:creationId xmlns:a16="http://schemas.microsoft.com/office/drawing/2014/main" id="{A94A59B4-3BA9-5AC9-5315-DD92BA0E3BD6}"/>
              </a:ext>
            </a:extLst>
          </p:cNvPr>
          <p:cNvPicPr>
            <a:picLocks noChangeAspect="1"/>
          </p:cNvPicPr>
          <p:nvPr/>
        </p:nvPicPr>
        <p:blipFill>
          <a:blip r:embed="rId2">
            <a:extLst>
              <a:ext uri="{28A0092B-C50C-407E-A947-70E740481C1C}">
                <a14:useLocalDpi xmlns:a14="http://schemas.microsoft.com/office/drawing/2010/main" val="0"/>
              </a:ext>
            </a:extLst>
          </a:blip>
          <a:srcRect l="27354" t="3635" r="24950" b="8562"/>
          <a:stretch/>
        </p:blipFill>
        <p:spPr>
          <a:xfrm>
            <a:off x="7408906" y="446210"/>
            <a:ext cx="3703593" cy="5965580"/>
          </a:xfrm>
          <a:prstGeom prst="rect">
            <a:avLst/>
          </a:prstGeom>
        </p:spPr>
      </p:pic>
      <p:sp>
        <p:nvSpPr>
          <p:cNvPr id="4" name="Content Placeholder 2">
            <a:extLst>
              <a:ext uri="{FF2B5EF4-FFF2-40B4-BE49-F238E27FC236}">
                <a16:creationId xmlns:a16="http://schemas.microsoft.com/office/drawing/2014/main" id="{C20F52EE-C13D-7BB7-B3C4-E64E5D863188}"/>
              </a:ext>
            </a:extLst>
          </p:cNvPr>
          <p:cNvSpPr txBox="1">
            <a:spLocks/>
          </p:cNvSpPr>
          <p:nvPr/>
        </p:nvSpPr>
        <p:spPr>
          <a:xfrm>
            <a:off x="-216010" y="5255582"/>
            <a:ext cx="11449160" cy="72072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US" dirty="0"/>
          </a:p>
        </p:txBody>
      </p:sp>
      <p:sp>
        <p:nvSpPr>
          <p:cNvPr id="6" name="Content Placeholder 5">
            <a:extLst>
              <a:ext uri="{FF2B5EF4-FFF2-40B4-BE49-F238E27FC236}">
                <a16:creationId xmlns:a16="http://schemas.microsoft.com/office/drawing/2014/main" id="{6C4F0EA3-499D-DEB5-398D-3D527DE017E0}"/>
              </a:ext>
            </a:extLst>
          </p:cNvPr>
          <p:cNvSpPr>
            <a:spLocks noGrp="1"/>
          </p:cNvSpPr>
          <p:nvPr>
            <p:ph sz="half" idx="1"/>
          </p:nvPr>
        </p:nvSpPr>
        <p:spPr>
          <a:xfrm>
            <a:off x="1035050" y="2518410"/>
            <a:ext cx="4819650" cy="1821180"/>
          </a:xfrm>
        </p:spPr>
        <p:txBody>
          <a:bodyPr>
            <a:normAutofit/>
          </a:bodyPr>
          <a:lstStyle/>
          <a:p>
            <a:r>
              <a:rPr lang="tr-TR" dirty="0" err="1"/>
              <a:t>The</a:t>
            </a:r>
            <a:r>
              <a:rPr lang="tr-TR" dirty="0"/>
              <a:t> </a:t>
            </a:r>
            <a:r>
              <a:rPr lang="tr-TR" dirty="0" err="1"/>
              <a:t>received</a:t>
            </a:r>
            <a:r>
              <a:rPr lang="tr-TR" dirty="0"/>
              <a:t> </a:t>
            </a:r>
            <a:r>
              <a:rPr lang="tr-TR" dirty="0" err="1"/>
              <a:t>noisy</a:t>
            </a:r>
            <a:r>
              <a:rPr lang="tr-TR" dirty="0"/>
              <a:t> </a:t>
            </a:r>
            <a:r>
              <a:rPr lang="tr-TR" dirty="0" err="1"/>
              <a:t>signal</a:t>
            </a:r>
            <a:r>
              <a:rPr lang="tr-TR" dirty="0"/>
              <a:t> is </a:t>
            </a:r>
            <a:r>
              <a:rPr lang="tr-TR" dirty="0" err="1"/>
              <a:t>decoded</a:t>
            </a:r>
            <a:r>
              <a:rPr lang="tr-TR" dirty="0"/>
              <a:t> </a:t>
            </a:r>
            <a:r>
              <a:rPr lang="tr-TR" dirty="0" err="1"/>
              <a:t>by</a:t>
            </a:r>
            <a:r>
              <a:rPr lang="tr-TR" dirty="0"/>
              <a:t> c</a:t>
            </a:r>
            <a:r>
              <a:rPr lang="en-US" dirty="0" err="1"/>
              <a:t>ombin</a:t>
            </a:r>
            <a:r>
              <a:rPr lang="tr-TR" dirty="0" err="1"/>
              <a:t>ing</a:t>
            </a:r>
            <a:r>
              <a:rPr lang="en-US" dirty="0"/>
              <a:t> the decoded MSDUs from all the transmitted packets to form the received image</a:t>
            </a:r>
          </a:p>
          <a:p>
            <a:endParaRPr lang="en-US" dirty="0"/>
          </a:p>
          <a:p>
            <a:endParaRPr lang="en-US" dirty="0"/>
          </a:p>
        </p:txBody>
      </p:sp>
    </p:spTree>
    <p:extLst>
      <p:ext uri="{BB962C8B-B14F-4D97-AF65-F5344CB8AC3E}">
        <p14:creationId xmlns:p14="http://schemas.microsoft.com/office/powerpoint/2010/main" val="233038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E55C-A0F0-B85B-F237-5E7EAA6C556F}"/>
              </a:ext>
            </a:extLst>
          </p:cNvPr>
          <p:cNvSpPr>
            <a:spLocks noGrp="1"/>
          </p:cNvSpPr>
          <p:nvPr>
            <p:ph type="title"/>
          </p:nvPr>
        </p:nvSpPr>
        <p:spPr/>
        <p:txBody>
          <a:bodyPr/>
          <a:lstStyle/>
          <a:p>
            <a:r>
              <a:rPr lang="tr-TR" dirty="0" err="1"/>
              <a:t>Sımulatıons</a:t>
            </a:r>
            <a:r>
              <a:rPr lang="tr-TR" dirty="0"/>
              <a:t> </a:t>
            </a:r>
            <a:r>
              <a:rPr lang="tr-TR" dirty="0" err="1"/>
              <a:t>and</a:t>
            </a:r>
            <a:r>
              <a:rPr lang="tr-TR" dirty="0"/>
              <a:t> </a:t>
            </a:r>
            <a:r>
              <a:rPr lang="tr-TR" dirty="0" err="1"/>
              <a:t>Results</a:t>
            </a:r>
            <a:endParaRPr lang="en-US" dirty="0"/>
          </a:p>
        </p:txBody>
      </p:sp>
      <p:sp>
        <p:nvSpPr>
          <p:cNvPr id="3" name="Text Placeholder 2">
            <a:extLst>
              <a:ext uri="{FF2B5EF4-FFF2-40B4-BE49-F238E27FC236}">
                <a16:creationId xmlns:a16="http://schemas.microsoft.com/office/drawing/2014/main" id="{7E1008BF-E5E9-8776-35FF-8859BCF29E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1475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B52D-4954-7482-9D56-52B19AE8B9AF}"/>
              </a:ext>
            </a:extLst>
          </p:cNvPr>
          <p:cNvSpPr>
            <a:spLocks noGrp="1"/>
          </p:cNvSpPr>
          <p:nvPr>
            <p:ph type="title"/>
          </p:nvPr>
        </p:nvSpPr>
        <p:spPr/>
        <p:txBody>
          <a:bodyPr/>
          <a:lstStyle/>
          <a:p>
            <a:r>
              <a:rPr lang="tr-TR" dirty="0" err="1"/>
              <a:t>Simulation</a:t>
            </a:r>
            <a:r>
              <a:rPr lang="tr-TR" dirty="0"/>
              <a:t> </a:t>
            </a:r>
            <a:r>
              <a:rPr lang="tr-TR" dirty="0" err="1"/>
              <a:t>Parameters</a:t>
            </a:r>
            <a:endParaRPr lang="en-US" dirty="0"/>
          </a:p>
        </p:txBody>
      </p:sp>
      <p:sp>
        <p:nvSpPr>
          <p:cNvPr id="3" name="Text Placeholder 2">
            <a:extLst>
              <a:ext uri="{FF2B5EF4-FFF2-40B4-BE49-F238E27FC236}">
                <a16:creationId xmlns:a16="http://schemas.microsoft.com/office/drawing/2014/main" id="{6181FB00-153E-A86C-FE57-A3465D322BE0}"/>
              </a:ext>
            </a:extLst>
          </p:cNvPr>
          <p:cNvSpPr>
            <a:spLocks noGrp="1"/>
          </p:cNvSpPr>
          <p:nvPr>
            <p:ph type="body" idx="1"/>
          </p:nvPr>
        </p:nvSpPr>
        <p:spPr/>
        <p:txBody>
          <a:bodyPr/>
          <a:lstStyle/>
          <a:p>
            <a:r>
              <a:rPr lang="tr-TR" dirty="0" err="1"/>
              <a:t>Simulayion</a:t>
            </a:r>
            <a:r>
              <a:rPr lang="tr-TR" dirty="0"/>
              <a:t> </a:t>
            </a:r>
            <a:r>
              <a:rPr lang="tr-TR" dirty="0" err="1"/>
              <a:t>Parameters</a:t>
            </a:r>
            <a:endParaRPr lang="en-US" dirty="0"/>
          </a:p>
        </p:txBody>
      </p:sp>
      <p:graphicFrame>
        <p:nvGraphicFramePr>
          <p:cNvPr id="8" name="Content Placeholder 7">
            <a:extLst>
              <a:ext uri="{FF2B5EF4-FFF2-40B4-BE49-F238E27FC236}">
                <a16:creationId xmlns:a16="http://schemas.microsoft.com/office/drawing/2014/main" id="{733306FA-9B35-4454-986A-D3BE6BE84ABF}"/>
              </a:ext>
            </a:extLst>
          </p:cNvPr>
          <p:cNvGraphicFramePr>
            <a:graphicFrameLocks noGrp="1"/>
          </p:cNvGraphicFramePr>
          <p:nvPr>
            <p:ph sz="half" idx="2"/>
            <p:extLst>
              <p:ext uri="{D42A27DB-BD31-4B8C-83A1-F6EECF244321}">
                <p14:modId xmlns:p14="http://schemas.microsoft.com/office/powerpoint/2010/main" val="420251174"/>
              </p:ext>
            </p:extLst>
          </p:nvPr>
        </p:nvGraphicFramePr>
        <p:xfrm>
          <a:off x="685800" y="2913016"/>
          <a:ext cx="5237028" cy="3189584"/>
        </p:xfrm>
        <a:graphic>
          <a:graphicData uri="http://schemas.openxmlformats.org/drawingml/2006/table">
            <a:tbl>
              <a:tblPr firstRow="1" firstCol="1" bandRow="1">
                <a:tableStyleId>{5C22544A-7EE6-4342-B048-85BDC9FD1C3A}</a:tableStyleId>
              </a:tblPr>
              <a:tblGrid>
                <a:gridCol w="2593710">
                  <a:extLst>
                    <a:ext uri="{9D8B030D-6E8A-4147-A177-3AD203B41FA5}">
                      <a16:colId xmlns:a16="http://schemas.microsoft.com/office/drawing/2014/main" val="2317417817"/>
                    </a:ext>
                  </a:extLst>
                </a:gridCol>
                <a:gridCol w="2643318">
                  <a:extLst>
                    <a:ext uri="{9D8B030D-6E8A-4147-A177-3AD203B41FA5}">
                      <a16:colId xmlns:a16="http://schemas.microsoft.com/office/drawing/2014/main" val="2324244567"/>
                    </a:ext>
                  </a:extLst>
                </a:gridCol>
              </a:tblGrid>
              <a:tr h="398698">
                <a:tc>
                  <a:txBody>
                    <a:bodyPr/>
                    <a:lstStyle/>
                    <a:p>
                      <a:pPr algn="just"/>
                      <a:r>
                        <a:rPr lang="en-US" sz="1200" dirty="0">
                          <a:effectLst/>
                        </a:rPr>
                        <a:t>Variable</a:t>
                      </a:r>
                      <a:endParaRPr lang="tr-TR"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Value</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82783369"/>
                  </a:ext>
                </a:extLst>
              </a:tr>
              <a:tr h="398698">
                <a:tc>
                  <a:txBody>
                    <a:bodyPr/>
                    <a:lstStyle/>
                    <a:p>
                      <a:pPr algn="just"/>
                      <a:r>
                        <a:rPr lang="en-US" sz="1200">
                          <a:effectLst/>
                        </a:rPr>
                        <a:t>Modulation</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16 QAM</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41854820"/>
                  </a:ext>
                </a:extLst>
              </a:tr>
              <a:tr h="398698">
                <a:tc>
                  <a:txBody>
                    <a:bodyPr/>
                    <a:lstStyle/>
                    <a:p>
                      <a:pPr algn="just"/>
                      <a:r>
                        <a:rPr lang="en-US" sz="1200">
                          <a:effectLst/>
                        </a:rPr>
                        <a:t>Coding Rate</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1/2</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097387312"/>
                  </a:ext>
                </a:extLst>
              </a:tr>
              <a:tr h="797396">
                <a:tc>
                  <a:txBody>
                    <a:bodyPr/>
                    <a:lstStyle/>
                    <a:p>
                      <a:pPr algn="just"/>
                      <a:r>
                        <a:rPr lang="en-US" sz="1200">
                          <a:effectLst/>
                        </a:rPr>
                        <a:t>Number of Transmitted Packets</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tr-TR" sz="1200" dirty="0">
                          <a:effectLst/>
                        </a:rPr>
                        <a:t>11</a:t>
                      </a:r>
                      <a:r>
                        <a:rPr lang="en-US" sz="1200" dirty="0">
                          <a:effectLst/>
                        </a:rPr>
                        <a:t> packets</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96581823"/>
                  </a:ext>
                </a:extLst>
              </a:tr>
              <a:tr h="398698">
                <a:tc>
                  <a:txBody>
                    <a:bodyPr/>
                    <a:lstStyle/>
                    <a:p>
                      <a:pPr algn="just"/>
                      <a:r>
                        <a:rPr lang="en-US" sz="1200">
                          <a:effectLst/>
                        </a:rPr>
                        <a:t>Payload Length (MSDU)</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2304 bytes</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60624391"/>
                  </a:ext>
                </a:extLst>
              </a:tr>
              <a:tr h="398698">
                <a:tc>
                  <a:txBody>
                    <a:bodyPr/>
                    <a:lstStyle/>
                    <a:p>
                      <a:pPr algn="just"/>
                      <a:r>
                        <a:rPr lang="en-US" sz="1200">
                          <a:effectLst/>
                        </a:rPr>
                        <a:t>Packet Length (MPDU)</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2332 bytes</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518637327"/>
                  </a:ext>
                </a:extLst>
              </a:tr>
              <a:tr h="398698">
                <a:tc>
                  <a:txBody>
                    <a:bodyPr/>
                    <a:lstStyle/>
                    <a:p>
                      <a:pPr algn="just"/>
                      <a:r>
                        <a:rPr lang="en-US" sz="1200">
                          <a:effectLst/>
                        </a:rPr>
                        <a:t>SNR Level</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20 dB</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93890547"/>
                  </a:ext>
                </a:extLst>
              </a:tr>
            </a:tbl>
          </a:graphicData>
        </a:graphic>
      </p:graphicFrame>
      <p:sp>
        <p:nvSpPr>
          <p:cNvPr id="5" name="Text Placeholder 4">
            <a:extLst>
              <a:ext uri="{FF2B5EF4-FFF2-40B4-BE49-F238E27FC236}">
                <a16:creationId xmlns:a16="http://schemas.microsoft.com/office/drawing/2014/main" id="{A85E55AF-64EA-318C-32B2-97DC8E1D1D62}"/>
              </a:ext>
            </a:extLst>
          </p:cNvPr>
          <p:cNvSpPr>
            <a:spLocks noGrp="1"/>
          </p:cNvSpPr>
          <p:nvPr>
            <p:ph type="body" sz="quarter" idx="3"/>
          </p:nvPr>
        </p:nvSpPr>
        <p:spPr/>
        <p:txBody>
          <a:bodyPr/>
          <a:lstStyle/>
          <a:p>
            <a:r>
              <a:rPr lang="tr-TR" dirty="0"/>
              <a:t>Rican Channel </a:t>
            </a:r>
            <a:r>
              <a:rPr lang="tr-TR" dirty="0" err="1"/>
              <a:t>Parameters</a:t>
            </a:r>
            <a:endParaRPr lang="en-US" dirty="0"/>
          </a:p>
        </p:txBody>
      </p:sp>
      <p:graphicFrame>
        <p:nvGraphicFramePr>
          <p:cNvPr id="9" name="Content Placeholder 8">
            <a:extLst>
              <a:ext uri="{FF2B5EF4-FFF2-40B4-BE49-F238E27FC236}">
                <a16:creationId xmlns:a16="http://schemas.microsoft.com/office/drawing/2014/main" id="{5E135D2E-D29C-C02F-A72A-071C2868593C}"/>
              </a:ext>
            </a:extLst>
          </p:cNvPr>
          <p:cNvGraphicFramePr>
            <a:graphicFrameLocks noGrp="1"/>
          </p:cNvGraphicFramePr>
          <p:nvPr>
            <p:ph sz="quarter" idx="4"/>
            <p:extLst>
              <p:ext uri="{D42A27DB-BD31-4B8C-83A1-F6EECF244321}">
                <p14:modId xmlns:p14="http://schemas.microsoft.com/office/powerpoint/2010/main" val="3084823695"/>
              </p:ext>
            </p:extLst>
          </p:nvPr>
        </p:nvGraphicFramePr>
        <p:xfrm>
          <a:off x="6269173" y="2913016"/>
          <a:ext cx="4834256" cy="3189582"/>
        </p:xfrm>
        <a:graphic>
          <a:graphicData uri="http://schemas.openxmlformats.org/drawingml/2006/table">
            <a:tbl>
              <a:tblPr firstRow="1" firstCol="1" bandRow="1">
                <a:tableStyleId>{5C22544A-7EE6-4342-B048-85BDC9FD1C3A}</a:tableStyleId>
              </a:tblPr>
              <a:tblGrid>
                <a:gridCol w="2394231">
                  <a:extLst>
                    <a:ext uri="{9D8B030D-6E8A-4147-A177-3AD203B41FA5}">
                      <a16:colId xmlns:a16="http://schemas.microsoft.com/office/drawing/2014/main" val="789796656"/>
                    </a:ext>
                  </a:extLst>
                </a:gridCol>
                <a:gridCol w="2440025">
                  <a:extLst>
                    <a:ext uri="{9D8B030D-6E8A-4147-A177-3AD203B41FA5}">
                      <a16:colId xmlns:a16="http://schemas.microsoft.com/office/drawing/2014/main" val="230182225"/>
                    </a:ext>
                  </a:extLst>
                </a:gridCol>
              </a:tblGrid>
              <a:tr h="354398">
                <a:tc>
                  <a:txBody>
                    <a:bodyPr/>
                    <a:lstStyle/>
                    <a:p>
                      <a:pPr algn="just"/>
                      <a:r>
                        <a:rPr lang="en-US" sz="1200" dirty="0">
                          <a:effectLst/>
                        </a:rPr>
                        <a:t>Variable</a:t>
                      </a:r>
                      <a:endParaRPr lang="tr-TR"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Value</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328249404"/>
                  </a:ext>
                </a:extLst>
              </a:tr>
              <a:tr h="354398">
                <a:tc>
                  <a:txBody>
                    <a:bodyPr/>
                    <a:lstStyle/>
                    <a:p>
                      <a:pPr algn="just"/>
                      <a:r>
                        <a:rPr lang="en-US" sz="1200">
                          <a:effectLst/>
                        </a:rPr>
                        <a:t>Sample Rate</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20e6</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05369437"/>
                  </a:ext>
                </a:extLst>
              </a:tr>
              <a:tr h="354398">
                <a:tc>
                  <a:txBody>
                    <a:bodyPr/>
                    <a:lstStyle/>
                    <a:p>
                      <a:pPr algn="just"/>
                      <a:r>
                        <a:rPr lang="en-US" sz="1200" dirty="0">
                          <a:effectLst/>
                        </a:rPr>
                        <a:t>Path Delays (seconds)</a:t>
                      </a:r>
                      <a:endParaRPr lang="tr-TR" sz="12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[0  0.5e-06  1.2e-06]</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380443912"/>
                  </a:ext>
                </a:extLst>
              </a:tr>
              <a:tr h="354398">
                <a:tc>
                  <a:txBody>
                    <a:bodyPr/>
                    <a:lstStyle/>
                    <a:p>
                      <a:pPr algn="just"/>
                      <a:r>
                        <a:rPr lang="en-US" sz="1200">
                          <a:effectLst/>
                        </a:rPr>
                        <a:t>Average Path Gains (dB)</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[0 -3 -6]</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695742991"/>
                  </a:ext>
                </a:extLst>
              </a:tr>
              <a:tr h="354398">
                <a:tc>
                  <a:txBody>
                    <a:bodyPr/>
                    <a:lstStyle/>
                    <a:p>
                      <a:pPr algn="just"/>
                      <a:r>
                        <a:rPr lang="en-US" sz="1200">
                          <a:effectLst/>
                        </a:rPr>
                        <a:t>K-Factor</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10</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50145157"/>
                  </a:ext>
                </a:extLst>
              </a:tr>
              <a:tr h="354398">
                <a:tc>
                  <a:txBody>
                    <a:bodyPr/>
                    <a:lstStyle/>
                    <a:p>
                      <a:pPr algn="just"/>
                      <a:r>
                        <a:rPr lang="tr-TR" sz="1200">
                          <a:effectLst/>
                        </a:rPr>
                        <a:t>Direct Path Doppler Shift</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0 Hz</a:t>
                      </a:r>
                      <a:r>
                        <a:rPr lang="tr-TR" sz="1200" dirty="0">
                          <a:effectLst/>
                        </a:rPr>
                        <a:t> </a:t>
                      </a:r>
                      <a:r>
                        <a:rPr lang="tr-TR" sz="1200" dirty="0" err="1">
                          <a:effectLst/>
                        </a:rPr>
                        <a:t>to</a:t>
                      </a:r>
                      <a:r>
                        <a:rPr lang="tr-TR" sz="1200" dirty="0">
                          <a:effectLst/>
                        </a:rPr>
                        <a:t> 5000 Hz</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60835609"/>
                  </a:ext>
                </a:extLst>
              </a:tr>
              <a:tr h="354398">
                <a:tc>
                  <a:txBody>
                    <a:bodyPr/>
                    <a:lstStyle/>
                    <a:p>
                      <a:pPr algn="just"/>
                      <a:r>
                        <a:rPr lang="tr-TR" sz="1200">
                          <a:effectLst/>
                        </a:rPr>
                        <a:t>Maximum Doppler Shift</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0 Hz</a:t>
                      </a:r>
                      <a:r>
                        <a:rPr lang="tr-TR" sz="1200" dirty="0">
                          <a:effectLst/>
                        </a:rPr>
                        <a:t> </a:t>
                      </a:r>
                      <a:r>
                        <a:rPr lang="tr-TR" sz="1200" dirty="0" err="1">
                          <a:effectLst/>
                        </a:rPr>
                        <a:t>to</a:t>
                      </a:r>
                      <a:r>
                        <a:rPr lang="tr-TR" sz="1200" dirty="0">
                          <a:effectLst/>
                        </a:rPr>
                        <a:t> 5000 Hz</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520735908"/>
                  </a:ext>
                </a:extLst>
              </a:tr>
              <a:tr h="354398">
                <a:tc>
                  <a:txBody>
                    <a:bodyPr/>
                    <a:lstStyle/>
                    <a:p>
                      <a:pPr algn="just"/>
                      <a:r>
                        <a:rPr lang="en-US" sz="1200">
                          <a:effectLst/>
                        </a:rPr>
                        <a:t>Channel Filtering  </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true</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060989939"/>
                  </a:ext>
                </a:extLst>
              </a:tr>
              <a:tr h="354398">
                <a:tc>
                  <a:txBody>
                    <a:bodyPr/>
                    <a:lstStyle/>
                    <a:p>
                      <a:pPr algn="just"/>
                      <a:r>
                        <a:rPr lang="en-US" sz="1200">
                          <a:effectLst/>
                        </a:rPr>
                        <a:t>Path Gains Output Port</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true</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229752291"/>
                  </a:ext>
                </a:extLst>
              </a:tr>
            </a:tbl>
          </a:graphicData>
        </a:graphic>
      </p:graphicFrame>
    </p:spTree>
    <p:extLst>
      <p:ext uri="{BB962C8B-B14F-4D97-AF65-F5344CB8AC3E}">
        <p14:creationId xmlns:p14="http://schemas.microsoft.com/office/powerpoint/2010/main" val="2264414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F702-96A3-101D-0876-21A7A9E24010}"/>
              </a:ext>
            </a:extLst>
          </p:cNvPr>
          <p:cNvSpPr>
            <a:spLocks noGrp="1"/>
          </p:cNvSpPr>
          <p:nvPr>
            <p:ph type="title"/>
          </p:nvPr>
        </p:nvSpPr>
        <p:spPr>
          <a:xfrm>
            <a:off x="274320" y="250371"/>
            <a:ext cx="9875520" cy="1356360"/>
          </a:xfrm>
        </p:spPr>
        <p:txBody>
          <a:bodyPr/>
          <a:lstStyle/>
          <a:p>
            <a:r>
              <a:rPr lang="tr-TR" dirty="0"/>
              <a:t>TX </a:t>
            </a:r>
            <a:r>
              <a:rPr lang="tr-TR" dirty="0" err="1"/>
              <a:t>and</a:t>
            </a:r>
            <a:r>
              <a:rPr lang="tr-TR" dirty="0"/>
              <a:t> RX </a:t>
            </a:r>
            <a:r>
              <a:rPr lang="tr-TR" dirty="0" err="1"/>
              <a:t>Signal</a:t>
            </a:r>
            <a:endParaRPr lang="en-US" dirty="0"/>
          </a:p>
        </p:txBody>
      </p:sp>
      <p:pic>
        <p:nvPicPr>
          <p:cNvPr id="12" name="Content Placeholder 11" descr="A screen shot of a graph&#10;&#10;Description automatically generated">
            <a:extLst>
              <a:ext uri="{FF2B5EF4-FFF2-40B4-BE49-F238E27FC236}">
                <a16:creationId xmlns:a16="http://schemas.microsoft.com/office/drawing/2014/main" id="{BF788E10-6B97-C878-9DA0-63F17F755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339" y="1229901"/>
            <a:ext cx="9223979" cy="4840877"/>
          </a:xfrm>
        </p:spPr>
      </p:pic>
      <p:sp>
        <p:nvSpPr>
          <p:cNvPr id="14" name="Content Placeholder 2">
            <a:extLst>
              <a:ext uri="{FF2B5EF4-FFF2-40B4-BE49-F238E27FC236}">
                <a16:creationId xmlns:a16="http://schemas.microsoft.com/office/drawing/2014/main" id="{BDF29D59-E06C-4B8C-D626-A2582279E24D}"/>
              </a:ext>
            </a:extLst>
          </p:cNvPr>
          <p:cNvSpPr txBox="1">
            <a:spLocks/>
          </p:cNvSpPr>
          <p:nvPr/>
        </p:nvSpPr>
        <p:spPr>
          <a:xfrm>
            <a:off x="4365178" y="6070778"/>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a:t>Top: TX, </a:t>
            </a:r>
            <a:r>
              <a:rPr lang="tr-TR" dirty="0" err="1"/>
              <a:t>Bottom</a:t>
            </a:r>
            <a:r>
              <a:rPr lang="tr-TR" dirty="0"/>
              <a:t>: RX</a:t>
            </a:r>
            <a:endParaRPr lang="en-US" dirty="0"/>
          </a:p>
        </p:txBody>
      </p:sp>
    </p:spTree>
    <p:extLst>
      <p:ext uri="{BB962C8B-B14F-4D97-AF65-F5344CB8AC3E}">
        <p14:creationId xmlns:p14="http://schemas.microsoft.com/office/powerpoint/2010/main" val="68816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6E97C3-C921-E713-4B29-E92FAA5BDD2C}"/>
              </a:ext>
            </a:extLst>
          </p:cNvPr>
          <p:cNvSpPr>
            <a:spLocks noGrp="1"/>
          </p:cNvSpPr>
          <p:nvPr>
            <p:ph type="title"/>
          </p:nvPr>
        </p:nvSpPr>
        <p:spPr/>
        <p:txBody>
          <a:bodyPr/>
          <a:lstStyle/>
          <a:p>
            <a:r>
              <a:rPr lang="tr-TR" dirty="0"/>
              <a:t>GOAL</a:t>
            </a:r>
            <a:endParaRPr lang="en-US" dirty="0"/>
          </a:p>
        </p:txBody>
      </p:sp>
      <p:sp>
        <p:nvSpPr>
          <p:cNvPr id="3" name="Metin Yer Tutucusu 2">
            <a:extLst>
              <a:ext uri="{FF2B5EF4-FFF2-40B4-BE49-F238E27FC236}">
                <a16:creationId xmlns:a16="http://schemas.microsoft.com/office/drawing/2014/main" id="{400FE36C-EAB4-AF77-E097-58FEB6FEBC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101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96957-5768-66D7-9F06-7382161CF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AE71B-5A23-F65F-BD70-5BDDF7307DBE}"/>
              </a:ext>
            </a:extLst>
          </p:cNvPr>
          <p:cNvSpPr>
            <a:spLocks noGrp="1"/>
          </p:cNvSpPr>
          <p:nvPr>
            <p:ph type="title"/>
          </p:nvPr>
        </p:nvSpPr>
        <p:spPr>
          <a:xfrm>
            <a:off x="274320" y="250371"/>
            <a:ext cx="9875520" cy="1356360"/>
          </a:xfrm>
        </p:spPr>
        <p:txBody>
          <a:bodyPr/>
          <a:lstStyle/>
          <a:p>
            <a:r>
              <a:rPr lang="tr-TR" dirty="0"/>
              <a:t>TX </a:t>
            </a:r>
            <a:r>
              <a:rPr lang="tr-TR" dirty="0" err="1"/>
              <a:t>and</a:t>
            </a:r>
            <a:r>
              <a:rPr lang="tr-TR" dirty="0"/>
              <a:t> RX </a:t>
            </a:r>
            <a:r>
              <a:rPr lang="tr-TR" dirty="0" err="1"/>
              <a:t>Signal</a:t>
            </a:r>
            <a:r>
              <a:rPr lang="tr-TR" dirty="0"/>
              <a:t>: L-STF </a:t>
            </a:r>
            <a:r>
              <a:rPr lang="tr-TR" dirty="0" err="1"/>
              <a:t>and</a:t>
            </a:r>
            <a:r>
              <a:rPr lang="tr-TR" dirty="0"/>
              <a:t> L-LTF </a:t>
            </a:r>
            <a:r>
              <a:rPr lang="tr-TR" dirty="0" err="1"/>
              <a:t>Fields</a:t>
            </a:r>
            <a:endParaRPr lang="en-US" dirty="0"/>
          </a:p>
        </p:txBody>
      </p:sp>
      <p:pic>
        <p:nvPicPr>
          <p:cNvPr id="6" name="Content Placeholder 5" descr="A graph with blue and yellow lines&#10;&#10;Description automatically generated">
            <a:extLst>
              <a:ext uri="{FF2B5EF4-FFF2-40B4-BE49-F238E27FC236}">
                <a16:creationId xmlns:a16="http://schemas.microsoft.com/office/drawing/2014/main" id="{84C8041A-7330-4432-D08E-F9C832C43D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48" y="1242242"/>
            <a:ext cx="9368502" cy="4916725"/>
          </a:xfrm>
        </p:spPr>
      </p:pic>
      <p:sp>
        <p:nvSpPr>
          <p:cNvPr id="7" name="Content Placeholder 2">
            <a:extLst>
              <a:ext uri="{FF2B5EF4-FFF2-40B4-BE49-F238E27FC236}">
                <a16:creationId xmlns:a16="http://schemas.microsoft.com/office/drawing/2014/main" id="{412B55D6-DEE7-FC2D-A0FD-A75366B9B2A0}"/>
              </a:ext>
            </a:extLst>
          </p:cNvPr>
          <p:cNvSpPr txBox="1">
            <a:spLocks/>
          </p:cNvSpPr>
          <p:nvPr/>
        </p:nvSpPr>
        <p:spPr>
          <a:xfrm>
            <a:off x="4365178" y="6051728"/>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spTree>
    <p:extLst>
      <p:ext uri="{BB962C8B-B14F-4D97-AF65-F5344CB8AC3E}">
        <p14:creationId xmlns:p14="http://schemas.microsoft.com/office/powerpoint/2010/main" val="3711243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F60F-0CE0-19E8-D88E-9CDE1A2BE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E84D8-221F-50C9-AA10-536B788829B4}"/>
              </a:ext>
            </a:extLst>
          </p:cNvPr>
          <p:cNvSpPr>
            <a:spLocks noGrp="1"/>
          </p:cNvSpPr>
          <p:nvPr>
            <p:ph type="title"/>
          </p:nvPr>
        </p:nvSpPr>
        <p:spPr>
          <a:xfrm>
            <a:off x="274320" y="250371"/>
            <a:ext cx="9875520" cy="1356360"/>
          </a:xfrm>
        </p:spPr>
        <p:txBody>
          <a:bodyPr/>
          <a:lstStyle/>
          <a:p>
            <a:r>
              <a:rPr lang="tr-TR" dirty="0"/>
              <a:t>TX </a:t>
            </a:r>
            <a:r>
              <a:rPr lang="tr-TR" dirty="0" err="1"/>
              <a:t>and</a:t>
            </a:r>
            <a:r>
              <a:rPr lang="tr-TR" dirty="0"/>
              <a:t> RX </a:t>
            </a:r>
            <a:r>
              <a:rPr lang="tr-TR" dirty="0" err="1"/>
              <a:t>Signal</a:t>
            </a:r>
            <a:r>
              <a:rPr lang="tr-TR" dirty="0"/>
              <a:t>: </a:t>
            </a:r>
            <a:r>
              <a:rPr lang="tr-TR" dirty="0" err="1"/>
              <a:t>Signal</a:t>
            </a:r>
            <a:r>
              <a:rPr lang="tr-TR" dirty="0"/>
              <a:t> </a:t>
            </a:r>
            <a:r>
              <a:rPr lang="tr-TR" dirty="0" err="1"/>
              <a:t>Spectrum</a:t>
            </a:r>
            <a:endParaRPr lang="en-US" dirty="0"/>
          </a:p>
        </p:txBody>
      </p:sp>
      <p:sp>
        <p:nvSpPr>
          <p:cNvPr id="7" name="Content Placeholder 2">
            <a:extLst>
              <a:ext uri="{FF2B5EF4-FFF2-40B4-BE49-F238E27FC236}">
                <a16:creationId xmlns:a16="http://schemas.microsoft.com/office/drawing/2014/main" id="{09B2BC8D-2580-F4AE-F76A-6ECE14D52AF6}"/>
              </a:ext>
            </a:extLst>
          </p:cNvPr>
          <p:cNvSpPr txBox="1">
            <a:spLocks/>
          </p:cNvSpPr>
          <p:nvPr/>
        </p:nvSpPr>
        <p:spPr>
          <a:xfrm>
            <a:off x="4365178" y="6051728"/>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pic>
        <p:nvPicPr>
          <p:cNvPr id="12" name="Content Placeholder 11" descr="A graph with blue and orange lines&#10;&#10;Description automatically generated">
            <a:extLst>
              <a:ext uri="{FF2B5EF4-FFF2-40B4-BE49-F238E27FC236}">
                <a16:creationId xmlns:a16="http://schemas.microsoft.com/office/drawing/2014/main" id="{3247A6B6-13ED-1DA5-9E23-E024F70CDD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880" y="1260566"/>
            <a:ext cx="7376087" cy="4643846"/>
          </a:xfrm>
        </p:spPr>
      </p:pic>
    </p:spTree>
    <p:extLst>
      <p:ext uri="{BB962C8B-B14F-4D97-AF65-F5344CB8AC3E}">
        <p14:creationId xmlns:p14="http://schemas.microsoft.com/office/powerpoint/2010/main" val="190715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604A2-E027-4F0C-BD56-91F6C444C566}"/>
            </a:ext>
          </a:extLst>
        </p:cNvPr>
        <p:cNvGrpSpPr/>
        <p:nvPr/>
      </p:nvGrpSpPr>
      <p:grpSpPr>
        <a:xfrm>
          <a:off x="0" y="0"/>
          <a:ext cx="0" cy="0"/>
          <a:chOff x="0" y="0"/>
          <a:chExt cx="0" cy="0"/>
        </a:xfrm>
      </p:grpSpPr>
      <p:pic>
        <p:nvPicPr>
          <p:cNvPr id="6" name="Content Placeholder 5" descr="A graph with blue and yellow lines&#10;&#10;Description automatically generated">
            <a:extLst>
              <a:ext uri="{FF2B5EF4-FFF2-40B4-BE49-F238E27FC236}">
                <a16:creationId xmlns:a16="http://schemas.microsoft.com/office/drawing/2014/main" id="{105CFA93-FB7F-727C-0560-C33F0D4D3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944" y="1123224"/>
            <a:ext cx="6964612" cy="5065172"/>
          </a:xfrm>
        </p:spPr>
      </p:pic>
      <p:sp>
        <p:nvSpPr>
          <p:cNvPr id="2" name="Title 1">
            <a:extLst>
              <a:ext uri="{FF2B5EF4-FFF2-40B4-BE49-F238E27FC236}">
                <a16:creationId xmlns:a16="http://schemas.microsoft.com/office/drawing/2014/main" id="{8DE7AB32-2080-F910-0152-EF46F1725678}"/>
              </a:ext>
            </a:extLst>
          </p:cNvPr>
          <p:cNvSpPr>
            <a:spLocks noGrp="1"/>
          </p:cNvSpPr>
          <p:nvPr>
            <p:ph type="title"/>
          </p:nvPr>
        </p:nvSpPr>
        <p:spPr>
          <a:xfrm>
            <a:off x="274320" y="250371"/>
            <a:ext cx="9875520" cy="1356360"/>
          </a:xfrm>
        </p:spPr>
        <p:txBody>
          <a:bodyPr/>
          <a:lstStyle/>
          <a:p>
            <a:r>
              <a:rPr lang="tr-TR" dirty="0"/>
              <a:t>TX </a:t>
            </a:r>
            <a:r>
              <a:rPr lang="tr-TR" dirty="0" err="1"/>
              <a:t>and</a:t>
            </a:r>
            <a:r>
              <a:rPr lang="tr-TR" dirty="0"/>
              <a:t> RX </a:t>
            </a:r>
            <a:r>
              <a:rPr lang="tr-TR" dirty="0" err="1"/>
              <a:t>Signal</a:t>
            </a:r>
            <a:r>
              <a:rPr lang="tr-TR" dirty="0"/>
              <a:t>: </a:t>
            </a:r>
            <a:r>
              <a:rPr lang="tr-TR" dirty="0" err="1"/>
              <a:t>Signal</a:t>
            </a:r>
            <a:r>
              <a:rPr lang="tr-TR" dirty="0"/>
              <a:t> </a:t>
            </a:r>
            <a:r>
              <a:rPr lang="tr-TR" dirty="0" err="1"/>
              <a:t>Spectrum</a:t>
            </a:r>
            <a:endParaRPr lang="en-US" dirty="0"/>
          </a:p>
        </p:txBody>
      </p:sp>
      <p:sp>
        <p:nvSpPr>
          <p:cNvPr id="7" name="Content Placeholder 2">
            <a:extLst>
              <a:ext uri="{FF2B5EF4-FFF2-40B4-BE49-F238E27FC236}">
                <a16:creationId xmlns:a16="http://schemas.microsoft.com/office/drawing/2014/main" id="{DEC529CD-28AA-5863-8B1E-1CFFD8024424}"/>
              </a:ext>
            </a:extLst>
          </p:cNvPr>
          <p:cNvSpPr txBox="1">
            <a:spLocks/>
          </p:cNvSpPr>
          <p:nvPr/>
        </p:nvSpPr>
        <p:spPr>
          <a:xfrm>
            <a:off x="4604845" y="6236154"/>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spTree>
    <p:extLst>
      <p:ext uri="{BB962C8B-B14F-4D97-AF65-F5344CB8AC3E}">
        <p14:creationId xmlns:p14="http://schemas.microsoft.com/office/powerpoint/2010/main" val="4044424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F9869-09C8-E8DD-5B46-BF0160539630}"/>
            </a:ext>
          </a:extLst>
        </p:cNvPr>
        <p:cNvGrpSpPr/>
        <p:nvPr/>
      </p:nvGrpSpPr>
      <p:grpSpPr>
        <a:xfrm>
          <a:off x="0" y="0"/>
          <a:ext cx="0" cy="0"/>
          <a:chOff x="0" y="0"/>
          <a:chExt cx="0" cy="0"/>
        </a:xfrm>
      </p:grpSpPr>
      <p:pic>
        <p:nvPicPr>
          <p:cNvPr id="8" name="Content Placeholder 7" descr="A grid with orange dots&#10;&#10;Description automatically generated">
            <a:extLst>
              <a:ext uri="{FF2B5EF4-FFF2-40B4-BE49-F238E27FC236}">
                <a16:creationId xmlns:a16="http://schemas.microsoft.com/office/drawing/2014/main" id="{86DFF397-ABE2-ECEA-A361-3DCE0763B3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378" y="1155699"/>
            <a:ext cx="5378617" cy="4977103"/>
          </a:xfrm>
        </p:spPr>
      </p:pic>
      <p:sp>
        <p:nvSpPr>
          <p:cNvPr id="2" name="Title 1">
            <a:extLst>
              <a:ext uri="{FF2B5EF4-FFF2-40B4-BE49-F238E27FC236}">
                <a16:creationId xmlns:a16="http://schemas.microsoft.com/office/drawing/2014/main" id="{7378C5A6-BBE6-2F52-FB14-9AB07E71F8AD}"/>
              </a:ext>
            </a:extLst>
          </p:cNvPr>
          <p:cNvSpPr>
            <a:spLocks noGrp="1"/>
          </p:cNvSpPr>
          <p:nvPr>
            <p:ph type="title"/>
          </p:nvPr>
        </p:nvSpPr>
        <p:spPr>
          <a:xfrm>
            <a:off x="274320" y="250371"/>
            <a:ext cx="9875520" cy="1356360"/>
          </a:xfrm>
        </p:spPr>
        <p:txBody>
          <a:bodyPr/>
          <a:lstStyle/>
          <a:p>
            <a:r>
              <a:rPr lang="tr-TR" dirty="0" err="1"/>
              <a:t>Constellation</a:t>
            </a:r>
            <a:r>
              <a:rPr lang="tr-TR" dirty="0"/>
              <a:t> </a:t>
            </a:r>
            <a:r>
              <a:rPr lang="tr-TR" dirty="0" err="1"/>
              <a:t>Diagram</a:t>
            </a:r>
            <a:r>
              <a:rPr lang="tr-TR" dirty="0"/>
              <a:t> </a:t>
            </a:r>
            <a:r>
              <a:rPr lang="tr-TR" dirty="0" err="1"/>
              <a:t>Without</a:t>
            </a:r>
            <a:r>
              <a:rPr lang="tr-TR" dirty="0"/>
              <a:t> </a:t>
            </a:r>
            <a:r>
              <a:rPr lang="tr-TR" dirty="0" err="1"/>
              <a:t>Estimator</a:t>
            </a:r>
            <a:endParaRPr lang="en-US" dirty="0"/>
          </a:p>
        </p:txBody>
      </p:sp>
      <p:sp>
        <p:nvSpPr>
          <p:cNvPr id="7" name="Content Placeholder 2">
            <a:extLst>
              <a:ext uri="{FF2B5EF4-FFF2-40B4-BE49-F238E27FC236}">
                <a16:creationId xmlns:a16="http://schemas.microsoft.com/office/drawing/2014/main" id="{0004AA8C-FEB7-D68D-EB1E-F8B73A5BF8BF}"/>
              </a:ext>
            </a:extLst>
          </p:cNvPr>
          <p:cNvSpPr txBox="1">
            <a:spLocks/>
          </p:cNvSpPr>
          <p:nvPr/>
        </p:nvSpPr>
        <p:spPr>
          <a:xfrm>
            <a:off x="4604845" y="6236154"/>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spTree>
    <p:extLst>
      <p:ext uri="{BB962C8B-B14F-4D97-AF65-F5344CB8AC3E}">
        <p14:creationId xmlns:p14="http://schemas.microsoft.com/office/powerpoint/2010/main" val="1135276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80B6C-4507-BBBA-5842-BFD9FF54E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4593-73E8-5F66-9B46-53F3D9C20849}"/>
              </a:ext>
            </a:extLst>
          </p:cNvPr>
          <p:cNvSpPr>
            <a:spLocks noGrp="1"/>
          </p:cNvSpPr>
          <p:nvPr>
            <p:ph type="title"/>
          </p:nvPr>
        </p:nvSpPr>
        <p:spPr>
          <a:xfrm>
            <a:off x="274320" y="250371"/>
            <a:ext cx="9875520" cy="1356360"/>
          </a:xfrm>
        </p:spPr>
        <p:txBody>
          <a:bodyPr/>
          <a:lstStyle/>
          <a:p>
            <a:r>
              <a:rPr lang="tr-TR" dirty="0" err="1"/>
              <a:t>Constellation</a:t>
            </a:r>
            <a:r>
              <a:rPr lang="tr-TR" dirty="0"/>
              <a:t> </a:t>
            </a:r>
            <a:r>
              <a:rPr lang="tr-TR" dirty="0" err="1"/>
              <a:t>Diagram</a:t>
            </a:r>
            <a:r>
              <a:rPr lang="tr-TR" dirty="0"/>
              <a:t> </a:t>
            </a:r>
            <a:r>
              <a:rPr lang="tr-TR" dirty="0" err="1"/>
              <a:t>With</a:t>
            </a:r>
            <a:r>
              <a:rPr lang="tr-TR" dirty="0"/>
              <a:t> LS </a:t>
            </a:r>
            <a:r>
              <a:rPr lang="tr-TR" dirty="0" err="1"/>
              <a:t>Estimator</a:t>
            </a:r>
            <a:endParaRPr lang="en-US" dirty="0"/>
          </a:p>
        </p:txBody>
      </p:sp>
      <p:sp>
        <p:nvSpPr>
          <p:cNvPr id="7" name="Content Placeholder 2">
            <a:extLst>
              <a:ext uri="{FF2B5EF4-FFF2-40B4-BE49-F238E27FC236}">
                <a16:creationId xmlns:a16="http://schemas.microsoft.com/office/drawing/2014/main" id="{C84D45AF-A5F3-C662-CE66-9EA71591420C}"/>
              </a:ext>
            </a:extLst>
          </p:cNvPr>
          <p:cNvSpPr txBox="1">
            <a:spLocks/>
          </p:cNvSpPr>
          <p:nvPr/>
        </p:nvSpPr>
        <p:spPr>
          <a:xfrm>
            <a:off x="4604845" y="6236154"/>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pic>
        <p:nvPicPr>
          <p:cNvPr id="16" name="Content Placeholder 15" descr="A grid with orange dots&#10;&#10;Description automatically generated">
            <a:extLst>
              <a:ext uri="{FF2B5EF4-FFF2-40B4-BE49-F238E27FC236}">
                <a16:creationId xmlns:a16="http://schemas.microsoft.com/office/drawing/2014/main" id="{05DDA138-D2CD-E41E-A2AF-FB0B3E3273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615" y="1263649"/>
            <a:ext cx="5121730" cy="4669813"/>
          </a:xfrm>
        </p:spPr>
      </p:pic>
    </p:spTree>
    <p:extLst>
      <p:ext uri="{BB962C8B-B14F-4D97-AF65-F5344CB8AC3E}">
        <p14:creationId xmlns:p14="http://schemas.microsoft.com/office/powerpoint/2010/main" val="201470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A12B9-D72D-8554-9FA1-0D58ADC26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59CFA-E01D-0810-267F-4038F913044C}"/>
              </a:ext>
            </a:extLst>
          </p:cNvPr>
          <p:cNvSpPr>
            <a:spLocks noGrp="1"/>
          </p:cNvSpPr>
          <p:nvPr>
            <p:ph type="title"/>
          </p:nvPr>
        </p:nvSpPr>
        <p:spPr>
          <a:xfrm>
            <a:off x="274319" y="250371"/>
            <a:ext cx="12136663" cy="1356360"/>
          </a:xfrm>
        </p:spPr>
        <p:txBody>
          <a:bodyPr/>
          <a:lstStyle/>
          <a:p>
            <a:r>
              <a:rPr lang="tr-TR" dirty="0" err="1"/>
              <a:t>Constellation</a:t>
            </a:r>
            <a:r>
              <a:rPr lang="tr-TR" dirty="0"/>
              <a:t> </a:t>
            </a:r>
            <a:r>
              <a:rPr lang="tr-TR" dirty="0" err="1"/>
              <a:t>Diagram</a:t>
            </a:r>
            <a:r>
              <a:rPr lang="tr-TR" dirty="0"/>
              <a:t> </a:t>
            </a:r>
            <a:r>
              <a:rPr lang="tr-TR" dirty="0" err="1"/>
              <a:t>With</a:t>
            </a:r>
            <a:r>
              <a:rPr lang="tr-TR" dirty="0"/>
              <a:t> MMSE </a:t>
            </a:r>
            <a:r>
              <a:rPr lang="tr-TR" dirty="0" err="1"/>
              <a:t>Estimator</a:t>
            </a:r>
            <a:endParaRPr lang="en-US" dirty="0"/>
          </a:p>
        </p:txBody>
      </p:sp>
      <p:sp>
        <p:nvSpPr>
          <p:cNvPr id="7" name="Content Placeholder 2">
            <a:extLst>
              <a:ext uri="{FF2B5EF4-FFF2-40B4-BE49-F238E27FC236}">
                <a16:creationId xmlns:a16="http://schemas.microsoft.com/office/drawing/2014/main" id="{AB2A15C4-53B6-EFFD-BBD9-E72C43879778}"/>
              </a:ext>
            </a:extLst>
          </p:cNvPr>
          <p:cNvSpPr txBox="1">
            <a:spLocks/>
          </p:cNvSpPr>
          <p:nvPr/>
        </p:nvSpPr>
        <p:spPr>
          <a:xfrm>
            <a:off x="4604845" y="6236154"/>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pic>
        <p:nvPicPr>
          <p:cNvPr id="12" name="Content Placeholder 11" descr="A grid of orange dots&#10;&#10;Description automatically generated">
            <a:extLst>
              <a:ext uri="{FF2B5EF4-FFF2-40B4-BE49-F238E27FC236}">
                <a16:creationId xmlns:a16="http://schemas.microsoft.com/office/drawing/2014/main" id="{9DFB67F5-4725-18A6-1E3F-A1C759812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986" y="1326968"/>
            <a:ext cx="5295053" cy="4780318"/>
          </a:xfrm>
        </p:spPr>
      </p:pic>
    </p:spTree>
    <p:extLst>
      <p:ext uri="{BB962C8B-B14F-4D97-AF65-F5344CB8AC3E}">
        <p14:creationId xmlns:p14="http://schemas.microsoft.com/office/powerpoint/2010/main" val="13458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D6ABA-15CC-E1CE-B139-942CB12F3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5A456-EBEF-3FF8-808A-847A6DA5AED7}"/>
              </a:ext>
            </a:extLst>
          </p:cNvPr>
          <p:cNvSpPr>
            <a:spLocks noGrp="1"/>
          </p:cNvSpPr>
          <p:nvPr>
            <p:ph type="title"/>
          </p:nvPr>
        </p:nvSpPr>
        <p:spPr>
          <a:xfrm>
            <a:off x="274320" y="250371"/>
            <a:ext cx="11612880" cy="1356360"/>
          </a:xfrm>
        </p:spPr>
        <p:txBody>
          <a:bodyPr/>
          <a:lstStyle/>
          <a:p>
            <a:r>
              <a:rPr lang="tr-TR" dirty="0" err="1"/>
              <a:t>Constellation</a:t>
            </a:r>
            <a:r>
              <a:rPr lang="tr-TR" dirty="0"/>
              <a:t> </a:t>
            </a:r>
            <a:r>
              <a:rPr lang="tr-TR" dirty="0" err="1"/>
              <a:t>Diagram</a:t>
            </a:r>
            <a:r>
              <a:rPr lang="tr-TR" dirty="0"/>
              <a:t> </a:t>
            </a:r>
            <a:r>
              <a:rPr lang="tr-TR" dirty="0" err="1"/>
              <a:t>With</a:t>
            </a:r>
            <a:r>
              <a:rPr lang="tr-TR" dirty="0"/>
              <a:t> </a:t>
            </a:r>
            <a:r>
              <a:rPr lang="tr-TR" dirty="0" err="1"/>
              <a:t>Matlab</a:t>
            </a:r>
            <a:r>
              <a:rPr lang="tr-TR" dirty="0"/>
              <a:t> </a:t>
            </a:r>
            <a:r>
              <a:rPr lang="tr-TR" dirty="0" err="1"/>
              <a:t>Estimator</a:t>
            </a:r>
            <a:endParaRPr lang="en-US" dirty="0"/>
          </a:p>
        </p:txBody>
      </p:sp>
      <p:sp>
        <p:nvSpPr>
          <p:cNvPr id="7" name="Content Placeholder 2">
            <a:extLst>
              <a:ext uri="{FF2B5EF4-FFF2-40B4-BE49-F238E27FC236}">
                <a16:creationId xmlns:a16="http://schemas.microsoft.com/office/drawing/2014/main" id="{D2B792E4-FBA7-AC88-D1F8-2A88CCB36B8B}"/>
              </a:ext>
            </a:extLst>
          </p:cNvPr>
          <p:cNvSpPr txBox="1">
            <a:spLocks/>
          </p:cNvSpPr>
          <p:nvPr/>
        </p:nvSpPr>
        <p:spPr>
          <a:xfrm>
            <a:off x="4604845" y="6236154"/>
            <a:ext cx="38989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tr-TR" dirty="0" err="1"/>
              <a:t>Yellow</a:t>
            </a:r>
            <a:r>
              <a:rPr lang="tr-TR" dirty="0"/>
              <a:t>: TX, Blue: RX</a:t>
            </a:r>
            <a:endParaRPr lang="en-US" dirty="0"/>
          </a:p>
        </p:txBody>
      </p:sp>
      <p:pic>
        <p:nvPicPr>
          <p:cNvPr id="6" name="Content Placeholder 5" descr="A graph with many dots&#10;&#10;Description automatically generated with medium confidence">
            <a:extLst>
              <a:ext uri="{FF2B5EF4-FFF2-40B4-BE49-F238E27FC236}">
                <a16:creationId xmlns:a16="http://schemas.microsoft.com/office/drawing/2014/main" id="{2C26B68E-4047-B6C7-C2FA-2BF21AC2E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8717" y="1331323"/>
            <a:ext cx="5334565" cy="4835342"/>
          </a:xfrm>
        </p:spPr>
      </p:pic>
    </p:spTree>
    <p:extLst>
      <p:ext uri="{BB962C8B-B14F-4D97-AF65-F5344CB8AC3E}">
        <p14:creationId xmlns:p14="http://schemas.microsoft.com/office/powerpoint/2010/main" val="268505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C4F8-46A4-C9DA-0855-852C61FB0F74}"/>
              </a:ext>
            </a:extLst>
          </p:cNvPr>
          <p:cNvSpPr>
            <a:spLocks noGrp="1"/>
          </p:cNvSpPr>
          <p:nvPr>
            <p:ph type="title"/>
          </p:nvPr>
        </p:nvSpPr>
        <p:spPr/>
        <p:txBody>
          <a:bodyPr/>
          <a:lstStyle/>
          <a:p>
            <a:r>
              <a:rPr lang="tr-TR" dirty="0"/>
              <a:t>TX </a:t>
            </a:r>
            <a:r>
              <a:rPr lang="tr-TR" dirty="0" err="1"/>
              <a:t>and</a:t>
            </a:r>
            <a:r>
              <a:rPr lang="tr-TR" dirty="0"/>
              <a:t> RX Image</a:t>
            </a:r>
            <a:endParaRPr lang="en-US" dirty="0"/>
          </a:p>
        </p:txBody>
      </p:sp>
      <p:sp>
        <p:nvSpPr>
          <p:cNvPr id="3" name="Text Placeholder 2">
            <a:extLst>
              <a:ext uri="{FF2B5EF4-FFF2-40B4-BE49-F238E27FC236}">
                <a16:creationId xmlns:a16="http://schemas.microsoft.com/office/drawing/2014/main" id="{189CB585-EE4C-3303-B20A-1C17039511DD}"/>
              </a:ext>
            </a:extLst>
          </p:cNvPr>
          <p:cNvSpPr>
            <a:spLocks noGrp="1"/>
          </p:cNvSpPr>
          <p:nvPr>
            <p:ph type="body" idx="1"/>
          </p:nvPr>
        </p:nvSpPr>
        <p:spPr/>
        <p:txBody>
          <a:bodyPr/>
          <a:lstStyle/>
          <a:p>
            <a:r>
              <a:rPr lang="tr-TR" dirty="0"/>
              <a:t>Doppler: 0 Hz, BER: 0</a:t>
            </a:r>
            <a:endParaRPr lang="en-US" dirty="0"/>
          </a:p>
        </p:txBody>
      </p:sp>
      <p:sp>
        <p:nvSpPr>
          <p:cNvPr id="5" name="Text Placeholder 4">
            <a:extLst>
              <a:ext uri="{FF2B5EF4-FFF2-40B4-BE49-F238E27FC236}">
                <a16:creationId xmlns:a16="http://schemas.microsoft.com/office/drawing/2014/main" id="{7AE154D3-508C-60C0-F689-FFF956937E9F}"/>
              </a:ext>
            </a:extLst>
          </p:cNvPr>
          <p:cNvSpPr>
            <a:spLocks noGrp="1"/>
          </p:cNvSpPr>
          <p:nvPr>
            <p:ph type="body" sz="quarter" idx="3"/>
          </p:nvPr>
        </p:nvSpPr>
        <p:spPr/>
        <p:txBody>
          <a:bodyPr/>
          <a:lstStyle/>
          <a:p>
            <a:r>
              <a:rPr lang="tr-TR" dirty="0"/>
              <a:t>Doppler: 0 Hz, </a:t>
            </a:r>
            <a:r>
              <a:rPr lang="tr-TR" dirty="0" err="1"/>
              <a:t>Without</a:t>
            </a:r>
            <a:r>
              <a:rPr lang="tr-TR" dirty="0"/>
              <a:t> </a:t>
            </a:r>
            <a:r>
              <a:rPr lang="tr-TR" dirty="0" err="1"/>
              <a:t>Estimator</a:t>
            </a:r>
            <a:endParaRPr lang="en-US" dirty="0"/>
          </a:p>
        </p:txBody>
      </p:sp>
      <p:pic>
        <p:nvPicPr>
          <p:cNvPr id="7" name="Content Placeholder 6" descr="A collage of different colored peppers&#10;&#10;Description automatically generated">
            <a:extLst>
              <a:ext uri="{FF2B5EF4-FFF2-40B4-BE49-F238E27FC236}">
                <a16:creationId xmlns:a16="http://schemas.microsoft.com/office/drawing/2014/main" id="{845763DF-D5E4-A266-DB13-BB9DB7706F47}"/>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4310" t="4006" r="13722" b="8815"/>
          <a:stretch/>
        </p:blipFill>
        <p:spPr bwMode="auto">
          <a:xfrm>
            <a:off x="1923702" y="2720975"/>
            <a:ext cx="3193158" cy="3384550"/>
          </a:xfrm>
          <a:prstGeom prst="rect">
            <a:avLst/>
          </a:prstGeom>
          <a:noFill/>
          <a:ln>
            <a:noFill/>
          </a:ln>
          <a:extLst>
            <a:ext uri="{53640926-AAD7-44D8-BBD7-CCE9431645EC}">
              <a14:shadowObscured xmlns:a14="http://schemas.microsoft.com/office/drawing/2010/main"/>
            </a:ext>
          </a:extLst>
        </p:spPr>
      </p:pic>
      <p:pic>
        <p:nvPicPr>
          <p:cNvPr id="8" name="Content Placeholder 7">
            <a:extLst>
              <a:ext uri="{FF2B5EF4-FFF2-40B4-BE49-F238E27FC236}">
                <a16:creationId xmlns:a16="http://schemas.microsoft.com/office/drawing/2014/main" id="{981BD6FE-5C35-66EA-1B46-65D690E33987}"/>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l="23843" t="3790" r="20605" b="9524"/>
          <a:stretch/>
        </p:blipFill>
        <p:spPr bwMode="auto">
          <a:xfrm>
            <a:off x="7426696" y="2719388"/>
            <a:ext cx="2439246" cy="33829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8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6918-7B96-CBC8-C59F-9986AE8F3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A2938-552F-F617-9531-744D7A018C20}"/>
              </a:ext>
            </a:extLst>
          </p:cNvPr>
          <p:cNvSpPr>
            <a:spLocks noGrp="1"/>
          </p:cNvSpPr>
          <p:nvPr>
            <p:ph type="title"/>
          </p:nvPr>
        </p:nvSpPr>
        <p:spPr/>
        <p:txBody>
          <a:bodyPr/>
          <a:lstStyle/>
          <a:p>
            <a:r>
              <a:rPr lang="tr-TR" dirty="0"/>
              <a:t>TX </a:t>
            </a:r>
            <a:r>
              <a:rPr lang="tr-TR" dirty="0" err="1"/>
              <a:t>and</a:t>
            </a:r>
            <a:r>
              <a:rPr lang="tr-TR" dirty="0"/>
              <a:t> RX Image</a:t>
            </a:r>
            <a:endParaRPr lang="en-US" dirty="0"/>
          </a:p>
        </p:txBody>
      </p:sp>
      <p:sp>
        <p:nvSpPr>
          <p:cNvPr id="3" name="Text Placeholder 2">
            <a:extLst>
              <a:ext uri="{FF2B5EF4-FFF2-40B4-BE49-F238E27FC236}">
                <a16:creationId xmlns:a16="http://schemas.microsoft.com/office/drawing/2014/main" id="{FD3F022F-325E-6319-4818-968FD4647539}"/>
              </a:ext>
            </a:extLst>
          </p:cNvPr>
          <p:cNvSpPr>
            <a:spLocks noGrp="1"/>
          </p:cNvSpPr>
          <p:nvPr>
            <p:ph type="body" idx="1"/>
          </p:nvPr>
        </p:nvSpPr>
        <p:spPr/>
        <p:txBody>
          <a:bodyPr/>
          <a:lstStyle/>
          <a:p>
            <a:r>
              <a:rPr lang="tr-TR" dirty="0"/>
              <a:t>Doppler: 0 Hz, BER: 0</a:t>
            </a:r>
            <a:endParaRPr lang="en-US" dirty="0"/>
          </a:p>
        </p:txBody>
      </p:sp>
      <p:sp>
        <p:nvSpPr>
          <p:cNvPr id="5" name="Text Placeholder 4">
            <a:extLst>
              <a:ext uri="{FF2B5EF4-FFF2-40B4-BE49-F238E27FC236}">
                <a16:creationId xmlns:a16="http://schemas.microsoft.com/office/drawing/2014/main" id="{BDAE90DB-2C76-70ED-E384-43BE7D55F361}"/>
              </a:ext>
            </a:extLst>
          </p:cNvPr>
          <p:cNvSpPr>
            <a:spLocks noGrp="1"/>
          </p:cNvSpPr>
          <p:nvPr>
            <p:ph type="body" sz="quarter" idx="3"/>
          </p:nvPr>
        </p:nvSpPr>
        <p:spPr/>
        <p:txBody>
          <a:bodyPr/>
          <a:lstStyle/>
          <a:p>
            <a:r>
              <a:rPr lang="tr-TR" dirty="0"/>
              <a:t>Doppler: 500 Hz. BER: 0.00992</a:t>
            </a:r>
            <a:endParaRPr lang="en-US" dirty="0"/>
          </a:p>
        </p:txBody>
      </p:sp>
      <p:pic>
        <p:nvPicPr>
          <p:cNvPr id="19" name="Content Placeholder 10" descr="A collage of different colored peppers&#10;&#10;Description automatically generated">
            <a:extLst>
              <a:ext uri="{FF2B5EF4-FFF2-40B4-BE49-F238E27FC236}">
                <a16:creationId xmlns:a16="http://schemas.microsoft.com/office/drawing/2014/main" id="{9CCEF467-3C8B-4988-763D-25A612C8C0DD}"/>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30175" t="3180" r="24655" b="8681"/>
          <a:stretch/>
        </p:blipFill>
        <p:spPr bwMode="auto">
          <a:xfrm>
            <a:off x="7490505" y="2719388"/>
            <a:ext cx="2311627" cy="3382962"/>
          </a:xfrm>
          <a:prstGeom prst="rect">
            <a:avLst/>
          </a:prstGeom>
          <a:noFill/>
          <a:ln>
            <a:noFill/>
          </a:ln>
          <a:extLst>
            <a:ext uri="{53640926-AAD7-44D8-BBD7-CCE9431645EC}">
              <a14:shadowObscured xmlns:a14="http://schemas.microsoft.com/office/drawing/2010/main"/>
            </a:ext>
          </a:extLst>
        </p:spPr>
      </p:pic>
      <p:pic>
        <p:nvPicPr>
          <p:cNvPr id="20" name="Content Placeholder 6" descr="A collage of different colored peppers&#10;&#10;Description automatically generated">
            <a:extLst>
              <a:ext uri="{FF2B5EF4-FFF2-40B4-BE49-F238E27FC236}">
                <a16:creationId xmlns:a16="http://schemas.microsoft.com/office/drawing/2014/main" id="{FD5602B3-76DE-4171-BE19-3A8F626D52A5}"/>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4310" t="4006" r="13722" b="8815"/>
          <a:stretch/>
        </p:blipFill>
        <p:spPr bwMode="auto">
          <a:xfrm>
            <a:off x="1923702" y="2720975"/>
            <a:ext cx="3193158" cy="33845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2048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691D-FBAF-BCD6-B69B-83F4C95A3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315A8-AB20-2C52-1265-5B8F8374861B}"/>
              </a:ext>
            </a:extLst>
          </p:cNvPr>
          <p:cNvSpPr>
            <a:spLocks noGrp="1"/>
          </p:cNvSpPr>
          <p:nvPr>
            <p:ph type="title"/>
          </p:nvPr>
        </p:nvSpPr>
        <p:spPr/>
        <p:txBody>
          <a:bodyPr/>
          <a:lstStyle/>
          <a:p>
            <a:r>
              <a:rPr lang="tr-TR" dirty="0"/>
              <a:t>TX </a:t>
            </a:r>
            <a:r>
              <a:rPr lang="tr-TR" dirty="0" err="1"/>
              <a:t>and</a:t>
            </a:r>
            <a:r>
              <a:rPr lang="tr-TR" dirty="0"/>
              <a:t> RX Image</a:t>
            </a:r>
            <a:endParaRPr lang="en-US" dirty="0"/>
          </a:p>
        </p:txBody>
      </p:sp>
      <p:sp>
        <p:nvSpPr>
          <p:cNvPr id="3" name="Text Placeholder 2">
            <a:extLst>
              <a:ext uri="{FF2B5EF4-FFF2-40B4-BE49-F238E27FC236}">
                <a16:creationId xmlns:a16="http://schemas.microsoft.com/office/drawing/2014/main" id="{F9044695-F722-F07F-2650-8335291F988B}"/>
              </a:ext>
            </a:extLst>
          </p:cNvPr>
          <p:cNvSpPr>
            <a:spLocks noGrp="1"/>
          </p:cNvSpPr>
          <p:nvPr>
            <p:ph type="body" idx="1"/>
          </p:nvPr>
        </p:nvSpPr>
        <p:spPr/>
        <p:txBody>
          <a:bodyPr/>
          <a:lstStyle/>
          <a:p>
            <a:r>
              <a:rPr lang="tr-TR" dirty="0"/>
              <a:t>Doppler: 1000 Hz. BER: 0.01676 </a:t>
            </a:r>
            <a:endParaRPr lang="en-US" dirty="0"/>
          </a:p>
        </p:txBody>
      </p:sp>
      <p:sp>
        <p:nvSpPr>
          <p:cNvPr id="5" name="Text Placeholder 4">
            <a:extLst>
              <a:ext uri="{FF2B5EF4-FFF2-40B4-BE49-F238E27FC236}">
                <a16:creationId xmlns:a16="http://schemas.microsoft.com/office/drawing/2014/main" id="{8518217B-0342-62A0-BADA-DE1236B6B19F}"/>
              </a:ext>
            </a:extLst>
          </p:cNvPr>
          <p:cNvSpPr>
            <a:spLocks noGrp="1"/>
          </p:cNvSpPr>
          <p:nvPr>
            <p:ph type="body" sz="quarter" idx="3"/>
          </p:nvPr>
        </p:nvSpPr>
        <p:spPr/>
        <p:txBody>
          <a:bodyPr/>
          <a:lstStyle/>
          <a:p>
            <a:r>
              <a:rPr lang="tr-TR" dirty="0"/>
              <a:t>Doppler: 1500 Hz. BER: 0.04346</a:t>
            </a:r>
            <a:endParaRPr lang="en-US" dirty="0"/>
          </a:p>
        </p:txBody>
      </p:sp>
      <p:pic>
        <p:nvPicPr>
          <p:cNvPr id="15" name="Content Placeholder 14" descr="A collage of different colored peppers&#10;&#10;Description automatically generated">
            <a:extLst>
              <a:ext uri="{FF2B5EF4-FFF2-40B4-BE49-F238E27FC236}">
                <a16:creationId xmlns:a16="http://schemas.microsoft.com/office/drawing/2014/main" id="{7BB3F791-93B9-69B6-003C-51FED92FFF1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077" t="3367" r="23535" b="10040"/>
          <a:stretch/>
        </p:blipFill>
        <p:spPr bwMode="auto">
          <a:xfrm>
            <a:off x="2233371" y="2720975"/>
            <a:ext cx="2573821" cy="3384550"/>
          </a:xfrm>
          <a:prstGeom prst="rect">
            <a:avLst/>
          </a:prstGeom>
          <a:noFill/>
          <a:ln>
            <a:noFill/>
          </a:ln>
          <a:extLst>
            <a:ext uri="{53640926-AAD7-44D8-BBD7-CCE9431645EC}">
              <a14:shadowObscured xmlns:a14="http://schemas.microsoft.com/office/drawing/2010/main"/>
            </a:ext>
          </a:extLst>
        </p:spPr>
      </p:pic>
      <p:pic>
        <p:nvPicPr>
          <p:cNvPr id="18" name="Content Placeholder 17" descr="A close-up of a pile of peppers&#10;&#10;Description automatically generated">
            <a:extLst>
              <a:ext uri="{FF2B5EF4-FFF2-40B4-BE49-F238E27FC236}">
                <a16:creationId xmlns:a16="http://schemas.microsoft.com/office/drawing/2014/main" id="{1BBE12E6-465F-03FB-C53C-4E47182BA33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8759" t="3367" r="24376" b="10036"/>
          <a:stretch/>
        </p:blipFill>
        <p:spPr bwMode="auto">
          <a:xfrm>
            <a:off x="7425780" y="2719388"/>
            <a:ext cx="2441078" cy="33829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468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9A5B-6107-086D-FD08-3314AD75EBE2}"/>
              </a:ext>
            </a:extLst>
          </p:cNvPr>
          <p:cNvSpPr>
            <a:spLocks noGrp="1"/>
          </p:cNvSpPr>
          <p:nvPr>
            <p:ph type="title"/>
          </p:nvPr>
        </p:nvSpPr>
        <p:spPr/>
        <p:txBody>
          <a:bodyPr/>
          <a:lstStyle/>
          <a:p>
            <a:r>
              <a:rPr lang="en-GB" dirty="0"/>
              <a:t>LEO Ground Communication with OFDM Based Communication Techniques</a:t>
            </a:r>
          </a:p>
        </p:txBody>
      </p:sp>
      <p:pic>
        <p:nvPicPr>
          <p:cNvPr id="10" name="Content Placeholder 9">
            <a:extLst>
              <a:ext uri="{FF2B5EF4-FFF2-40B4-BE49-F238E27FC236}">
                <a16:creationId xmlns:a16="http://schemas.microsoft.com/office/drawing/2014/main" id="{8B4003D0-43D2-ADE3-EF4E-0D6E59A31252}"/>
              </a:ext>
            </a:extLst>
          </p:cNvPr>
          <p:cNvPicPr>
            <a:picLocks noGrp="1" noChangeAspect="1"/>
          </p:cNvPicPr>
          <p:nvPr>
            <p:ph idx="1"/>
          </p:nvPr>
        </p:nvPicPr>
        <p:blipFill>
          <a:blip r:embed="rId3"/>
          <a:stretch>
            <a:fillRect/>
          </a:stretch>
        </p:blipFill>
        <p:spPr bwMode="auto">
          <a:xfrm>
            <a:off x="2083456" y="2057400"/>
            <a:ext cx="79917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89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3F36-D962-50C6-2E61-14031EB75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743B3-5879-1883-5B11-1E5B2F11F1B3}"/>
              </a:ext>
            </a:extLst>
          </p:cNvPr>
          <p:cNvSpPr>
            <a:spLocks noGrp="1"/>
          </p:cNvSpPr>
          <p:nvPr>
            <p:ph type="title"/>
          </p:nvPr>
        </p:nvSpPr>
        <p:spPr/>
        <p:txBody>
          <a:bodyPr/>
          <a:lstStyle/>
          <a:p>
            <a:r>
              <a:rPr lang="tr-TR" dirty="0"/>
              <a:t>TX </a:t>
            </a:r>
            <a:r>
              <a:rPr lang="tr-TR" dirty="0" err="1"/>
              <a:t>and</a:t>
            </a:r>
            <a:r>
              <a:rPr lang="tr-TR" dirty="0"/>
              <a:t> RX Image</a:t>
            </a:r>
            <a:endParaRPr lang="en-US" dirty="0"/>
          </a:p>
        </p:txBody>
      </p:sp>
      <p:sp>
        <p:nvSpPr>
          <p:cNvPr id="3" name="Text Placeholder 2">
            <a:extLst>
              <a:ext uri="{FF2B5EF4-FFF2-40B4-BE49-F238E27FC236}">
                <a16:creationId xmlns:a16="http://schemas.microsoft.com/office/drawing/2014/main" id="{057922F0-B945-4D82-B80D-D417917EA9F2}"/>
              </a:ext>
            </a:extLst>
          </p:cNvPr>
          <p:cNvSpPr>
            <a:spLocks noGrp="1"/>
          </p:cNvSpPr>
          <p:nvPr>
            <p:ph type="body" idx="1"/>
          </p:nvPr>
        </p:nvSpPr>
        <p:spPr/>
        <p:txBody>
          <a:bodyPr/>
          <a:lstStyle/>
          <a:p>
            <a:r>
              <a:rPr lang="tr-TR" dirty="0"/>
              <a:t>Doppler: 2500 Hz. BER: 0.48775</a:t>
            </a:r>
            <a:endParaRPr lang="en-US" dirty="0"/>
          </a:p>
        </p:txBody>
      </p:sp>
      <p:sp>
        <p:nvSpPr>
          <p:cNvPr id="5" name="Text Placeholder 4">
            <a:extLst>
              <a:ext uri="{FF2B5EF4-FFF2-40B4-BE49-F238E27FC236}">
                <a16:creationId xmlns:a16="http://schemas.microsoft.com/office/drawing/2014/main" id="{D19886DB-4F84-CD1C-25B5-2C53683D1571}"/>
              </a:ext>
            </a:extLst>
          </p:cNvPr>
          <p:cNvSpPr>
            <a:spLocks noGrp="1"/>
          </p:cNvSpPr>
          <p:nvPr>
            <p:ph type="body" sz="quarter" idx="3"/>
          </p:nvPr>
        </p:nvSpPr>
        <p:spPr/>
        <p:txBody>
          <a:bodyPr/>
          <a:lstStyle/>
          <a:p>
            <a:r>
              <a:rPr lang="tr-TR" dirty="0"/>
              <a:t>Doppler: 5000 Hz. BER: 0.49634</a:t>
            </a:r>
            <a:endParaRPr lang="en-US" dirty="0"/>
          </a:p>
        </p:txBody>
      </p:sp>
      <p:pic>
        <p:nvPicPr>
          <p:cNvPr id="7" name="Content Placeholder 11" descr="A close-up of a pile of peppers&#10;&#10;Description automatically generated">
            <a:extLst>
              <a:ext uri="{FF2B5EF4-FFF2-40B4-BE49-F238E27FC236}">
                <a16:creationId xmlns:a16="http://schemas.microsoft.com/office/drawing/2014/main" id="{9A17EEA9-7DBC-A19D-4009-DD7A4ED2C19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9874" t="3554" r="25101" b="10697"/>
          <a:stretch/>
        </p:blipFill>
        <p:spPr bwMode="auto">
          <a:xfrm>
            <a:off x="2335511" y="2720975"/>
            <a:ext cx="2369541" cy="3384550"/>
          </a:xfrm>
          <a:prstGeom prst="rect">
            <a:avLst/>
          </a:prstGeom>
          <a:noFill/>
          <a:ln>
            <a:noFill/>
          </a:ln>
          <a:extLst>
            <a:ext uri="{53640926-AAD7-44D8-BBD7-CCE9431645EC}">
              <a14:shadowObscured xmlns:a14="http://schemas.microsoft.com/office/drawing/2010/main"/>
            </a:ext>
          </a:extLst>
        </p:spPr>
      </p:pic>
      <p:pic>
        <p:nvPicPr>
          <p:cNvPr id="11" name="Content Placeholder 10" descr="A close-up of a pile of peppers&#10;&#10;Description automatically generated">
            <a:extLst>
              <a:ext uri="{FF2B5EF4-FFF2-40B4-BE49-F238E27FC236}">
                <a16:creationId xmlns:a16="http://schemas.microsoft.com/office/drawing/2014/main" id="{AAF44E3B-70BA-F77B-CC83-033E92A42F2A}"/>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0406" t="3038" r="28126" b="8844"/>
          <a:stretch/>
        </p:blipFill>
        <p:spPr bwMode="auto">
          <a:xfrm>
            <a:off x="7584979" y="2719388"/>
            <a:ext cx="2122679" cy="33829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49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13D77-4927-4598-14F6-7E5BBA9DC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8F4DA-B282-68EC-9595-FB6BA38EC664}"/>
              </a:ext>
            </a:extLst>
          </p:cNvPr>
          <p:cNvSpPr>
            <a:spLocks noGrp="1"/>
          </p:cNvSpPr>
          <p:nvPr>
            <p:ph type="title"/>
          </p:nvPr>
        </p:nvSpPr>
        <p:spPr>
          <a:xfrm>
            <a:off x="387350" y="609600"/>
            <a:ext cx="11633200" cy="1356360"/>
          </a:xfrm>
        </p:spPr>
        <p:txBody>
          <a:bodyPr/>
          <a:lstStyle/>
          <a:p>
            <a:r>
              <a:rPr lang="tr-TR" dirty="0"/>
              <a:t>Monte Carlo </a:t>
            </a:r>
            <a:r>
              <a:rPr lang="tr-TR" dirty="0" err="1"/>
              <a:t>Simulation</a:t>
            </a:r>
            <a:r>
              <a:rPr lang="tr-TR" dirty="0"/>
              <a:t> </a:t>
            </a:r>
            <a:r>
              <a:rPr lang="tr-TR" dirty="0" err="1"/>
              <a:t>Parameters</a:t>
            </a:r>
            <a:endParaRPr lang="en-US" dirty="0"/>
          </a:p>
        </p:txBody>
      </p:sp>
      <p:sp>
        <p:nvSpPr>
          <p:cNvPr id="3" name="Text Placeholder 2">
            <a:extLst>
              <a:ext uri="{FF2B5EF4-FFF2-40B4-BE49-F238E27FC236}">
                <a16:creationId xmlns:a16="http://schemas.microsoft.com/office/drawing/2014/main" id="{CE26DF77-80AF-1CB1-5158-B7C7472D1ED7}"/>
              </a:ext>
            </a:extLst>
          </p:cNvPr>
          <p:cNvSpPr>
            <a:spLocks noGrp="1"/>
          </p:cNvSpPr>
          <p:nvPr>
            <p:ph type="body" idx="1"/>
          </p:nvPr>
        </p:nvSpPr>
        <p:spPr/>
        <p:txBody>
          <a:bodyPr/>
          <a:lstStyle/>
          <a:p>
            <a:r>
              <a:rPr lang="tr-TR" dirty="0" err="1"/>
              <a:t>Simulation</a:t>
            </a:r>
            <a:r>
              <a:rPr lang="tr-TR" dirty="0"/>
              <a:t> </a:t>
            </a:r>
            <a:r>
              <a:rPr lang="tr-TR" dirty="0" err="1"/>
              <a:t>Parameters</a:t>
            </a:r>
            <a:endParaRPr lang="en-US" dirty="0"/>
          </a:p>
        </p:txBody>
      </p:sp>
      <p:sp>
        <p:nvSpPr>
          <p:cNvPr id="5" name="Text Placeholder 4">
            <a:extLst>
              <a:ext uri="{FF2B5EF4-FFF2-40B4-BE49-F238E27FC236}">
                <a16:creationId xmlns:a16="http://schemas.microsoft.com/office/drawing/2014/main" id="{0FFB1F12-3C92-EB1C-59EA-E3A7CB099BA0}"/>
              </a:ext>
            </a:extLst>
          </p:cNvPr>
          <p:cNvSpPr>
            <a:spLocks noGrp="1"/>
          </p:cNvSpPr>
          <p:nvPr>
            <p:ph type="body" sz="quarter" idx="3"/>
          </p:nvPr>
        </p:nvSpPr>
        <p:spPr/>
        <p:txBody>
          <a:bodyPr/>
          <a:lstStyle/>
          <a:p>
            <a:r>
              <a:rPr lang="tr-TR" dirty="0"/>
              <a:t>Rican Channel </a:t>
            </a:r>
            <a:r>
              <a:rPr lang="tr-TR" dirty="0" err="1"/>
              <a:t>Parameters</a:t>
            </a:r>
            <a:endParaRPr lang="en-US" dirty="0"/>
          </a:p>
        </p:txBody>
      </p:sp>
      <p:graphicFrame>
        <p:nvGraphicFramePr>
          <p:cNvPr id="9" name="Content Placeholder 8">
            <a:extLst>
              <a:ext uri="{FF2B5EF4-FFF2-40B4-BE49-F238E27FC236}">
                <a16:creationId xmlns:a16="http://schemas.microsoft.com/office/drawing/2014/main" id="{3CFBDF1C-713F-4A43-60D6-8DC3F8D93323}"/>
              </a:ext>
            </a:extLst>
          </p:cNvPr>
          <p:cNvGraphicFramePr>
            <a:graphicFrameLocks noGrp="1"/>
          </p:cNvGraphicFramePr>
          <p:nvPr>
            <p:ph sz="quarter" idx="4"/>
            <p:extLst>
              <p:ext uri="{D42A27DB-BD31-4B8C-83A1-F6EECF244321}">
                <p14:modId xmlns:p14="http://schemas.microsoft.com/office/powerpoint/2010/main" val="3894381399"/>
              </p:ext>
            </p:extLst>
          </p:nvPr>
        </p:nvGraphicFramePr>
        <p:xfrm>
          <a:off x="6269173" y="2913016"/>
          <a:ext cx="4834256" cy="3189582"/>
        </p:xfrm>
        <a:graphic>
          <a:graphicData uri="http://schemas.openxmlformats.org/drawingml/2006/table">
            <a:tbl>
              <a:tblPr firstRow="1" firstCol="1" bandRow="1">
                <a:tableStyleId>{5C22544A-7EE6-4342-B048-85BDC9FD1C3A}</a:tableStyleId>
              </a:tblPr>
              <a:tblGrid>
                <a:gridCol w="2394231">
                  <a:extLst>
                    <a:ext uri="{9D8B030D-6E8A-4147-A177-3AD203B41FA5}">
                      <a16:colId xmlns:a16="http://schemas.microsoft.com/office/drawing/2014/main" val="789796656"/>
                    </a:ext>
                  </a:extLst>
                </a:gridCol>
                <a:gridCol w="2440025">
                  <a:extLst>
                    <a:ext uri="{9D8B030D-6E8A-4147-A177-3AD203B41FA5}">
                      <a16:colId xmlns:a16="http://schemas.microsoft.com/office/drawing/2014/main" val="230182225"/>
                    </a:ext>
                  </a:extLst>
                </a:gridCol>
              </a:tblGrid>
              <a:tr h="354398">
                <a:tc>
                  <a:txBody>
                    <a:bodyPr/>
                    <a:lstStyle/>
                    <a:p>
                      <a:pPr algn="just"/>
                      <a:r>
                        <a:rPr lang="en-US" sz="1200" b="1" dirty="0">
                          <a:effectLst/>
                          <a:latin typeface="+mj-lt"/>
                          <a:ea typeface="SimSun" panose="02010600030101010101" pitchFamily="2" charset="-122"/>
                        </a:rPr>
                        <a:t>Variable</a:t>
                      </a:r>
                      <a:endParaRPr lang="tr-TR" sz="1200" dirty="0">
                        <a:effectLst/>
                        <a:latin typeface="+mj-lt"/>
                        <a:ea typeface="SimSun" panose="02010600030101010101" pitchFamily="2" charset="-122"/>
                      </a:endParaRPr>
                    </a:p>
                  </a:txBody>
                  <a:tcPr marL="68580" marR="68580" marT="0" marB="0"/>
                </a:tc>
                <a:tc>
                  <a:txBody>
                    <a:bodyPr/>
                    <a:lstStyle/>
                    <a:p>
                      <a:pPr algn="just"/>
                      <a:r>
                        <a:rPr lang="en-US" sz="1200" b="1">
                          <a:effectLst/>
                          <a:latin typeface="+mj-lt"/>
                          <a:ea typeface="SimSun" panose="02010600030101010101" pitchFamily="2" charset="-122"/>
                        </a:rPr>
                        <a:t>Value</a:t>
                      </a:r>
                      <a:endParaRPr lang="tr-TR" sz="120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3328249404"/>
                  </a:ext>
                </a:extLst>
              </a:tr>
              <a:tr h="354398">
                <a:tc>
                  <a:txBody>
                    <a:bodyPr/>
                    <a:lstStyle/>
                    <a:p>
                      <a:pPr algn="just"/>
                      <a:r>
                        <a:rPr lang="en-US" sz="1200" b="1" i="1" dirty="0">
                          <a:effectLst/>
                          <a:latin typeface="+mj-lt"/>
                          <a:ea typeface="SimSun" panose="02010600030101010101" pitchFamily="2" charset="-122"/>
                        </a:rPr>
                        <a:t>Sample Rate</a:t>
                      </a:r>
                      <a:endParaRPr lang="tr-TR" sz="1200" dirty="0">
                        <a:effectLst/>
                        <a:latin typeface="+mj-lt"/>
                        <a:ea typeface="SimSun" panose="02010600030101010101" pitchFamily="2" charset="-122"/>
                      </a:endParaRPr>
                    </a:p>
                  </a:txBody>
                  <a:tcPr marL="68580" marR="68580" marT="0" marB="0"/>
                </a:tc>
                <a:tc>
                  <a:txBody>
                    <a:bodyPr/>
                    <a:lstStyle/>
                    <a:p>
                      <a:pPr algn="just"/>
                      <a:r>
                        <a:rPr lang="en-US" sz="1200">
                          <a:effectLst/>
                          <a:latin typeface="+mj-lt"/>
                          <a:ea typeface="SimSun" panose="02010600030101010101" pitchFamily="2" charset="-122"/>
                        </a:rPr>
                        <a:t>20e6</a:t>
                      </a:r>
                      <a:endParaRPr lang="tr-TR" sz="120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1205369437"/>
                  </a:ext>
                </a:extLst>
              </a:tr>
              <a:tr h="354398">
                <a:tc>
                  <a:txBody>
                    <a:bodyPr/>
                    <a:lstStyle/>
                    <a:p>
                      <a:pPr algn="just"/>
                      <a:r>
                        <a:rPr lang="en-US" sz="1200" b="1" i="1" dirty="0">
                          <a:effectLst/>
                          <a:latin typeface="+mj-lt"/>
                          <a:ea typeface="SimSun" panose="02010600030101010101" pitchFamily="2" charset="-122"/>
                        </a:rPr>
                        <a:t>Path Delays (seconds)</a:t>
                      </a:r>
                      <a:endParaRPr lang="tr-TR" sz="1200" dirty="0">
                        <a:effectLst/>
                        <a:latin typeface="+mj-lt"/>
                        <a:ea typeface="SimSun" panose="02010600030101010101" pitchFamily="2" charset="-122"/>
                      </a:endParaRPr>
                    </a:p>
                  </a:txBody>
                  <a:tcPr marL="68580" marR="68580" marT="0" marB="0"/>
                </a:tc>
                <a:tc>
                  <a:txBody>
                    <a:bodyPr/>
                    <a:lstStyle/>
                    <a:p>
                      <a:pPr algn="just"/>
                      <a:r>
                        <a:rPr lang="en-US" sz="1200" dirty="0">
                          <a:effectLst/>
                          <a:latin typeface="+mj-lt"/>
                          <a:ea typeface="SimSun" panose="02010600030101010101" pitchFamily="2" charset="-122"/>
                        </a:rPr>
                        <a:t>[0  0.1e-06  0.3e-06]</a:t>
                      </a:r>
                      <a:endParaRPr lang="tr-TR" sz="1200" dirty="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3380443912"/>
                  </a:ext>
                </a:extLst>
              </a:tr>
              <a:tr h="354398">
                <a:tc>
                  <a:txBody>
                    <a:bodyPr/>
                    <a:lstStyle/>
                    <a:p>
                      <a:pPr algn="just"/>
                      <a:r>
                        <a:rPr lang="en-US" sz="1200" b="1" i="1">
                          <a:effectLst/>
                          <a:latin typeface="+mj-lt"/>
                          <a:ea typeface="SimSun" panose="02010600030101010101" pitchFamily="2" charset="-122"/>
                        </a:rPr>
                        <a:t>Average Path Gains (dB)</a:t>
                      </a:r>
                      <a:endParaRPr lang="tr-TR" sz="1200">
                        <a:effectLst/>
                        <a:latin typeface="+mj-lt"/>
                        <a:ea typeface="SimSun" panose="02010600030101010101" pitchFamily="2" charset="-122"/>
                      </a:endParaRPr>
                    </a:p>
                  </a:txBody>
                  <a:tcPr marL="68580" marR="68580" marT="0" marB="0"/>
                </a:tc>
                <a:tc>
                  <a:txBody>
                    <a:bodyPr/>
                    <a:lstStyle/>
                    <a:p>
                      <a:pPr algn="just"/>
                      <a:r>
                        <a:rPr lang="en-US" sz="1200">
                          <a:effectLst/>
                          <a:latin typeface="+mj-lt"/>
                          <a:ea typeface="SimSun" panose="02010600030101010101" pitchFamily="2" charset="-122"/>
                        </a:rPr>
                        <a:t>[0 -1 -2]</a:t>
                      </a:r>
                      <a:endParaRPr lang="tr-TR" sz="120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2695742991"/>
                  </a:ext>
                </a:extLst>
              </a:tr>
              <a:tr h="354398">
                <a:tc>
                  <a:txBody>
                    <a:bodyPr/>
                    <a:lstStyle/>
                    <a:p>
                      <a:pPr algn="just"/>
                      <a:r>
                        <a:rPr lang="en-US" sz="1200" b="1" i="1">
                          <a:effectLst/>
                          <a:latin typeface="+mj-lt"/>
                          <a:ea typeface="SimSun" panose="02010600030101010101" pitchFamily="2" charset="-122"/>
                        </a:rPr>
                        <a:t>K-Factor</a:t>
                      </a:r>
                      <a:endParaRPr lang="tr-TR" sz="1200">
                        <a:effectLst/>
                        <a:latin typeface="+mj-lt"/>
                        <a:ea typeface="SimSun" panose="02010600030101010101" pitchFamily="2" charset="-122"/>
                      </a:endParaRPr>
                    </a:p>
                  </a:txBody>
                  <a:tcPr marL="68580" marR="68580" marT="0" marB="0"/>
                </a:tc>
                <a:tc>
                  <a:txBody>
                    <a:bodyPr/>
                    <a:lstStyle/>
                    <a:p>
                      <a:pPr algn="just"/>
                      <a:r>
                        <a:rPr lang="en-US" sz="1200">
                          <a:effectLst/>
                          <a:latin typeface="+mj-lt"/>
                          <a:ea typeface="SimSun" panose="02010600030101010101" pitchFamily="2" charset="-122"/>
                        </a:rPr>
                        <a:t>30</a:t>
                      </a:r>
                      <a:endParaRPr lang="tr-TR" sz="120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2850145157"/>
                  </a:ext>
                </a:extLst>
              </a:tr>
              <a:tr h="354398">
                <a:tc>
                  <a:txBody>
                    <a:bodyPr/>
                    <a:lstStyle/>
                    <a:p>
                      <a:pPr algn="just"/>
                      <a:r>
                        <a:rPr lang="tr-TR" sz="1200" b="1" i="1">
                          <a:effectLst/>
                          <a:latin typeface="+mj-lt"/>
                          <a:ea typeface="SimSun" panose="02010600030101010101" pitchFamily="2" charset="-122"/>
                        </a:rPr>
                        <a:t>Direct Path Doppler Shift</a:t>
                      </a:r>
                      <a:endParaRPr lang="tr-TR" sz="1200">
                        <a:effectLst/>
                        <a:latin typeface="+mj-lt"/>
                        <a:ea typeface="SimSun" panose="02010600030101010101" pitchFamily="2" charset="-122"/>
                      </a:endParaRPr>
                    </a:p>
                  </a:txBody>
                  <a:tcPr marL="68580" marR="68580" marT="0" marB="0"/>
                </a:tc>
                <a:tc>
                  <a:txBody>
                    <a:bodyPr/>
                    <a:lstStyle/>
                    <a:p>
                      <a:pPr algn="just"/>
                      <a:r>
                        <a:rPr lang="en-US" sz="1200" dirty="0">
                          <a:effectLst/>
                          <a:latin typeface="+mj-lt"/>
                          <a:ea typeface="SimSun" panose="02010600030101010101" pitchFamily="2" charset="-122"/>
                        </a:rPr>
                        <a:t>0 to 5000 Hz, 50 Hz increments</a:t>
                      </a:r>
                      <a:endParaRPr lang="tr-TR" sz="1200" dirty="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960835609"/>
                  </a:ext>
                </a:extLst>
              </a:tr>
              <a:tr h="354398">
                <a:tc>
                  <a:txBody>
                    <a:bodyPr/>
                    <a:lstStyle/>
                    <a:p>
                      <a:pPr algn="just"/>
                      <a:r>
                        <a:rPr lang="tr-TR" sz="1200" b="1" i="1">
                          <a:effectLst/>
                          <a:latin typeface="+mj-lt"/>
                          <a:ea typeface="SimSun" panose="02010600030101010101" pitchFamily="2" charset="-122"/>
                        </a:rPr>
                        <a:t>Maximum Doppler Shift</a:t>
                      </a:r>
                      <a:endParaRPr lang="tr-TR" sz="1200">
                        <a:effectLst/>
                        <a:latin typeface="+mj-lt"/>
                        <a:ea typeface="SimSun" panose="02010600030101010101" pitchFamily="2" charset="-122"/>
                      </a:endParaRPr>
                    </a:p>
                  </a:txBody>
                  <a:tcPr marL="68580" marR="68580" marT="0" marB="0"/>
                </a:tc>
                <a:tc>
                  <a:txBody>
                    <a:bodyPr/>
                    <a:lstStyle/>
                    <a:p>
                      <a:pPr algn="just"/>
                      <a:r>
                        <a:rPr lang="en-US" sz="1200" dirty="0">
                          <a:effectLst/>
                          <a:latin typeface="+mj-lt"/>
                          <a:ea typeface="SimSun" panose="02010600030101010101" pitchFamily="2" charset="-122"/>
                        </a:rPr>
                        <a:t>0 to 5000 Hz, 50 Hz increments</a:t>
                      </a:r>
                      <a:endParaRPr lang="tr-TR" sz="1200" dirty="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520735908"/>
                  </a:ext>
                </a:extLst>
              </a:tr>
              <a:tr h="354398">
                <a:tc>
                  <a:txBody>
                    <a:bodyPr/>
                    <a:lstStyle/>
                    <a:p>
                      <a:pPr algn="just"/>
                      <a:r>
                        <a:rPr lang="en-US" sz="1200" b="1" i="1">
                          <a:effectLst/>
                          <a:latin typeface="+mj-lt"/>
                          <a:ea typeface="SimSun" panose="02010600030101010101" pitchFamily="2" charset="-122"/>
                        </a:rPr>
                        <a:t>Channel Filtering  </a:t>
                      </a:r>
                      <a:endParaRPr lang="tr-TR" sz="1200">
                        <a:effectLst/>
                        <a:latin typeface="+mj-lt"/>
                        <a:ea typeface="SimSun" panose="02010600030101010101" pitchFamily="2" charset="-122"/>
                      </a:endParaRPr>
                    </a:p>
                  </a:txBody>
                  <a:tcPr marL="68580" marR="68580" marT="0" marB="0"/>
                </a:tc>
                <a:tc>
                  <a:txBody>
                    <a:bodyPr/>
                    <a:lstStyle/>
                    <a:p>
                      <a:pPr algn="just"/>
                      <a:r>
                        <a:rPr lang="en-US" sz="1200" dirty="0">
                          <a:effectLst/>
                          <a:latin typeface="+mj-lt"/>
                          <a:ea typeface="SimSun" panose="02010600030101010101" pitchFamily="2" charset="-122"/>
                        </a:rPr>
                        <a:t>true</a:t>
                      </a:r>
                      <a:endParaRPr lang="tr-TR" sz="1200" dirty="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2060989939"/>
                  </a:ext>
                </a:extLst>
              </a:tr>
              <a:tr h="354398">
                <a:tc>
                  <a:txBody>
                    <a:bodyPr/>
                    <a:lstStyle/>
                    <a:p>
                      <a:pPr algn="just"/>
                      <a:r>
                        <a:rPr lang="en-US" sz="1200" b="1" i="1">
                          <a:effectLst/>
                          <a:latin typeface="+mj-lt"/>
                          <a:ea typeface="SimSun" panose="02010600030101010101" pitchFamily="2" charset="-122"/>
                        </a:rPr>
                        <a:t>Path Gains Output Port</a:t>
                      </a:r>
                      <a:endParaRPr lang="tr-TR" sz="1200">
                        <a:effectLst/>
                        <a:latin typeface="+mj-lt"/>
                        <a:ea typeface="SimSun" panose="02010600030101010101" pitchFamily="2" charset="-122"/>
                      </a:endParaRPr>
                    </a:p>
                  </a:txBody>
                  <a:tcPr marL="68580" marR="68580" marT="0" marB="0"/>
                </a:tc>
                <a:tc>
                  <a:txBody>
                    <a:bodyPr/>
                    <a:lstStyle/>
                    <a:p>
                      <a:pPr algn="just"/>
                      <a:r>
                        <a:rPr lang="en-US" sz="1200" dirty="0">
                          <a:effectLst/>
                          <a:latin typeface="+mj-lt"/>
                          <a:ea typeface="SimSun" panose="02010600030101010101" pitchFamily="2" charset="-122"/>
                        </a:rPr>
                        <a:t>true</a:t>
                      </a:r>
                      <a:endParaRPr lang="tr-TR" sz="1200" dirty="0">
                        <a:effectLst/>
                        <a:latin typeface="+mj-lt"/>
                        <a:ea typeface="SimSun" panose="02010600030101010101" pitchFamily="2" charset="-122"/>
                      </a:endParaRPr>
                    </a:p>
                  </a:txBody>
                  <a:tcPr marL="68580" marR="68580" marT="0" marB="0"/>
                </a:tc>
                <a:extLst>
                  <a:ext uri="{0D108BD9-81ED-4DB2-BD59-A6C34878D82A}">
                    <a16:rowId xmlns:a16="http://schemas.microsoft.com/office/drawing/2014/main" val="4229752291"/>
                  </a:ext>
                </a:extLst>
              </a:tr>
            </a:tbl>
          </a:graphicData>
        </a:graphic>
      </p:graphicFrame>
      <p:graphicFrame>
        <p:nvGraphicFramePr>
          <p:cNvPr id="7" name="Content Placeholder 6">
            <a:extLst>
              <a:ext uri="{FF2B5EF4-FFF2-40B4-BE49-F238E27FC236}">
                <a16:creationId xmlns:a16="http://schemas.microsoft.com/office/drawing/2014/main" id="{74E9C741-FC34-7A98-0085-0C0DBE81FE4E}"/>
              </a:ext>
            </a:extLst>
          </p:cNvPr>
          <p:cNvGraphicFramePr>
            <a:graphicFrameLocks noGrp="1"/>
          </p:cNvGraphicFramePr>
          <p:nvPr>
            <p:ph sz="half" idx="2"/>
            <p:extLst>
              <p:ext uri="{D42A27DB-BD31-4B8C-83A1-F6EECF244321}">
                <p14:modId xmlns:p14="http://schemas.microsoft.com/office/powerpoint/2010/main" val="1012623515"/>
              </p:ext>
            </p:extLst>
          </p:nvPr>
        </p:nvGraphicFramePr>
        <p:xfrm>
          <a:off x="882650" y="2913016"/>
          <a:ext cx="4754880" cy="3189582"/>
        </p:xfrm>
        <a:graphic>
          <a:graphicData uri="http://schemas.openxmlformats.org/drawingml/2006/table">
            <a:tbl>
              <a:tblPr firstRow="1" firstCol="1" bandRow="1">
                <a:tableStyleId>{5C22544A-7EE6-4342-B048-85BDC9FD1C3A}</a:tableStyleId>
              </a:tblPr>
              <a:tblGrid>
                <a:gridCol w="2354919">
                  <a:extLst>
                    <a:ext uri="{9D8B030D-6E8A-4147-A177-3AD203B41FA5}">
                      <a16:colId xmlns:a16="http://schemas.microsoft.com/office/drawing/2014/main" val="431802843"/>
                    </a:ext>
                  </a:extLst>
                </a:gridCol>
                <a:gridCol w="2399961">
                  <a:extLst>
                    <a:ext uri="{9D8B030D-6E8A-4147-A177-3AD203B41FA5}">
                      <a16:colId xmlns:a16="http://schemas.microsoft.com/office/drawing/2014/main" val="1081403477"/>
                    </a:ext>
                  </a:extLst>
                </a:gridCol>
              </a:tblGrid>
              <a:tr h="318958">
                <a:tc>
                  <a:txBody>
                    <a:bodyPr/>
                    <a:lstStyle/>
                    <a:p>
                      <a:pPr algn="just"/>
                      <a:r>
                        <a:rPr lang="en-US" sz="1200">
                          <a:effectLst/>
                        </a:rPr>
                        <a:t>Variable</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Value</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53858751"/>
                  </a:ext>
                </a:extLst>
              </a:tr>
              <a:tr h="318958">
                <a:tc>
                  <a:txBody>
                    <a:bodyPr/>
                    <a:lstStyle/>
                    <a:p>
                      <a:pPr algn="just"/>
                      <a:r>
                        <a:rPr lang="en-US" sz="1200">
                          <a:effectLst/>
                        </a:rPr>
                        <a:t>Modulation</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16 QAM</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06567538"/>
                  </a:ext>
                </a:extLst>
              </a:tr>
              <a:tr h="318958">
                <a:tc>
                  <a:txBody>
                    <a:bodyPr/>
                    <a:lstStyle/>
                    <a:p>
                      <a:pPr algn="just"/>
                      <a:r>
                        <a:rPr lang="en-US" sz="1200">
                          <a:effectLst/>
                        </a:rPr>
                        <a:t>Coding Rate</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1/2</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067663917"/>
                  </a:ext>
                </a:extLst>
              </a:tr>
              <a:tr h="637918">
                <a:tc>
                  <a:txBody>
                    <a:bodyPr/>
                    <a:lstStyle/>
                    <a:p>
                      <a:pPr algn="just"/>
                      <a:r>
                        <a:rPr lang="en-US" sz="1200">
                          <a:effectLst/>
                        </a:rPr>
                        <a:t>Number of Transmitted Packets</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233 packets</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71240633"/>
                  </a:ext>
                </a:extLst>
              </a:tr>
              <a:tr h="318958">
                <a:tc>
                  <a:txBody>
                    <a:bodyPr/>
                    <a:lstStyle/>
                    <a:p>
                      <a:pPr algn="just"/>
                      <a:r>
                        <a:rPr lang="en-US" sz="1200">
                          <a:effectLst/>
                        </a:rPr>
                        <a:t>Payload Length (MSDU)</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100 bytes</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02297741"/>
                  </a:ext>
                </a:extLst>
              </a:tr>
              <a:tr h="318958">
                <a:tc>
                  <a:txBody>
                    <a:bodyPr/>
                    <a:lstStyle/>
                    <a:p>
                      <a:pPr algn="just"/>
                      <a:r>
                        <a:rPr lang="en-US" sz="1200">
                          <a:effectLst/>
                        </a:rPr>
                        <a:t>Packet Length (MPDU)</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128 bytes</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90999293"/>
                  </a:ext>
                </a:extLst>
              </a:tr>
              <a:tr h="318958">
                <a:tc>
                  <a:txBody>
                    <a:bodyPr/>
                    <a:lstStyle/>
                    <a:p>
                      <a:pPr algn="just"/>
                      <a:r>
                        <a:rPr lang="en-US" sz="1200">
                          <a:effectLst/>
                        </a:rPr>
                        <a:t>SNR Level</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a:effectLst/>
                        </a:rPr>
                        <a:t>20 dB</a:t>
                      </a:r>
                      <a:endParaRPr lang="tr-TR" sz="12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11936256"/>
                  </a:ext>
                </a:extLst>
              </a:tr>
              <a:tr h="318958">
                <a:tc>
                  <a:txBody>
                    <a:bodyPr/>
                    <a:lstStyle/>
                    <a:p>
                      <a:pPr algn="just"/>
                      <a:r>
                        <a:rPr lang="en-US" sz="1200">
                          <a:effectLst/>
                        </a:rPr>
                        <a:t>Monte Carlo Iteration Count</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200</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025523510"/>
                  </a:ext>
                </a:extLst>
              </a:tr>
              <a:tr h="318958">
                <a:tc>
                  <a:txBody>
                    <a:bodyPr/>
                    <a:lstStyle/>
                    <a:p>
                      <a:pPr algn="just"/>
                      <a:r>
                        <a:rPr lang="en-US" sz="1200">
                          <a:effectLst/>
                        </a:rPr>
                        <a:t>Doppler Vector</a:t>
                      </a:r>
                      <a:endParaRPr lang="tr-TR" sz="1200">
                        <a:effectLst/>
                        <a:latin typeface="Times New Roman" panose="02020603050405020304" pitchFamily="18" charset="0"/>
                        <a:ea typeface="SimSun" panose="02010600030101010101" pitchFamily="2" charset="-122"/>
                      </a:endParaRPr>
                    </a:p>
                  </a:txBody>
                  <a:tcPr marL="68580" marR="68580" marT="0" marB="0"/>
                </a:tc>
                <a:tc>
                  <a:txBody>
                    <a:bodyPr/>
                    <a:lstStyle/>
                    <a:p>
                      <a:pPr algn="just"/>
                      <a:r>
                        <a:rPr lang="en-US" sz="1200" dirty="0">
                          <a:effectLst/>
                        </a:rPr>
                        <a:t>0 to 5000 Hz, 50 Hz increments</a:t>
                      </a:r>
                      <a:endParaRPr lang="tr-TR" sz="12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46622810"/>
                  </a:ext>
                </a:extLst>
              </a:tr>
            </a:tbl>
          </a:graphicData>
        </a:graphic>
      </p:graphicFrame>
    </p:spTree>
    <p:extLst>
      <p:ext uri="{BB962C8B-B14F-4D97-AF65-F5344CB8AC3E}">
        <p14:creationId xmlns:p14="http://schemas.microsoft.com/office/powerpoint/2010/main" val="209444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with a line&#10;&#10;Description automatically generated">
            <a:extLst>
              <a:ext uri="{FF2B5EF4-FFF2-40B4-BE49-F238E27FC236}">
                <a16:creationId xmlns:a16="http://schemas.microsoft.com/office/drawing/2014/main" id="{78ED9304-4DBA-E330-C62A-8C66335E0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544" y="1587500"/>
            <a:ext cx="9018823" cy="4660900"/>
          </a:xfrm>
        </p:spPr>
      </p:pic>
      <p:sp>
        <p:nvSpPr>
          <p:cNvPr id="2" name="Title 1">
            <a:extLst>
              <a:ext uri="{FF2B5EF4-FFF2-40B4-BE49-F238E27FC236}">
                <a16:creationId xmlns:a16="http://schemas.microsoft.com/office/drawing/2014/main" id="{2E0AB8A8-9D67-D518-BB8F-5ECA7378DA38}"/>
              </a:ext>
            </a:extLst>
          </p:cNvPr>
          <p:cNvSpPr>
            <a:spLocks noGrp="1"/>
          </p:cNvSpPr>
          <p:nvPr>
            <p:ph type="title"/>
          </p:nvPr>
        </p:nvSpPr>
        <p:spPr>
          <a:xfrm>
            <a:off x="1142999" y="609600"/>
            <a:ext cx="10548257" cy="1356360"/>
          </a:xfrm>
        </p:spPr>
        <p:txBody>
          <a:bodyPr/>
          <a:lstStyle/>
          <a:p>
            <a:r>
              <a:rPr lang="tr-TR" dirty="0"/>
              <a:t>Monte Carlo </a:t>
            </a:r>
            <a:r>
              <a:rPr lang="tr-TR" dirty="0" err="1"/>
              <a:t>Simulations</a:t>
            </a:r>
            <a:r>
              <a:rPr lang="tr-TR" dirty="0"/>
              <a:t>: Matlab </a:t>
            </a:r>
            <a:r>
              <a:rPr lang="tr-TR" dirty="0" err="1"/>
              <a:t>Estimator</a:t>
            </a:r>
            <a:endParaRPr lang="en-US" dirty="0"/>
          </a:p>
        </p:txBody>
      </p:sp>
    </p:spTree>
    <p:extLst>
      <p:ext uri="{BB962C8B-B14F-4D97-AF65-F5344CB8AC3E}">
        <p14:creationId xmlns:p14="http://schemas.microsoft.com/office/powerpoint/2010/main" val="1550946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E1DF-90D8-A745-2414-FB656119DE31}"/>
            </a:ext>
          </a:extLst>
        </p:cNvPr>
        <p:cNvGrpSpPr/>
        <p:nvPr/>
      </p:nvGrpSpPr>
      <p:grpSpPr>
        <a:xfrm>
          <a:off x="0" y="0"/>
          <a:ext cx="0" cy="0"/>
          <a:chOff x="0" y="0"/>
          <a:chExt cx="0" cy="0"/>
        </a:xfrm>
      </p:grpSpPr>
      <p:pic>
        <p:nvPicPr>
          <p:cNvPr id="4" name="Content Placeholder 3" descr="A graph with a line&#10;&#10;Description automatically generated">
            <a:extLst>
              <a:ext uri="{FF2B5EF4-FFF2-40B4-BE49-F238E27FC236}">
                <a16:creationId xmlns:a16="http://schemas.microsoft.com/office/drawing/2014/main" id="{C79D0DA5-361E-A765-5DBD-E6AFD77C1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785" y="1460500"/>
            <a:ext cx="9891216" cy="5111750"/>
          </a:xfrm>
        </p:spPr>
      </p:pic>
      <p:sp>
        <p:nvSpPr>
          <p:cNvPr id="2" name="Title 1">
            <a:extLst>
              <a:ext uri="{FF2B5EF4-FFF2-40B4-BE49-F238E27FC236}">
                <a16:creationId xmlns:a16="http://schemas.microsoft.com/office/drawing/2014/main" id="{A3940BE0-4ED2-2C6E-64D0-C82524777C08}"/>
              </a:ext>
            </a:extLst>
          </p:cNvPr>
          <p:cNvSpPr>
            <a:spLocks noGrp="1"/>
          </p:cNvSpPr>
          <p:nvPr>
            <p:ph type="title"/>
          </p:nvPr>
        </p:nvSpPr>
        <p:spPr>
          <a:xfrm>
            <a:off x="1142999" y="609600"/>
            <a:ext cx="10548257" cy="1356360"/>
          </a:xfrm>
        </p:spPr>
        <p:txBody>
          <a:bodyPr/>
          <a:lstStyle/>
          <a:p>
            <a:r>
              <a:rPr lang="tr-TR" dirty="0"/>
              <a:t>Monte Carlo </a:t>
            </a:r>
            <a:r>
              <a:rPr lang="tr-TR" dirty="0" err="1"/>
              <a:t>Simulations</a:t>
            </a:r>
            <a:r>
              <a:rPr lang="tr-TR" dirty="0"/>
              <a:t>: LS </a:t>
            </a:r>
            <a:r>
              <a:rPr lang="tr-TR" dirty="0" err="1"/>
              <a:t>Estimator</a:t>
            </a:r>
            <a:endParaRPr lang="en-US" dirty="0"/>
          </a:p>
        </p:txBody>
      </p:sp>
    </p:spTree>
    <p:extLst>
      <p:ext uri="{BB962C8B-B14F-4D97-AF65-F5344CB8AC3E}">
        <p14:creationId xmlns:p14="http://schemas.microsoft.com/office/powerpoint/2010/main" val="3702035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8FB9F-9B14-265D-1DCA-E9E249442513}"/>
            </a:ext>
          </a:extLst>
        </p:cNvPr>
        <p:cNvGrpSpPr/>
        <p:nvPr/>
      </p:nvGrpSpPr>
      <p:grpSpPr>
        <a:xfrm>
          <a:off x="0" y="0"/>
          <a:ext cx="0" cy="0"/>
          <a:chOff x="0" y="0"/>
          <a:chExt cx="0" cy="0"/>
        </a:xfrm>
      </p:grpSpPr>
      <p:pic>
        <p:nvPicPr>
          <p:cNvPr id="4" name="Content Placeholder 3" descr="A graph with a line&#10;&#10;Description automatically generated">
            <a:extLst>
              <a:ext uri="{FF2B5EF4-FFF2-40B4-BE49-F238E27FC236}">
                <a16:creationId xmlns:a16="http://schemas.microsoft.com/office/drawing/2014/main" id="{830EFD31-DEA9-85C3-C866-12E2F9C53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494" y="1294130"/>
            <a:ext cx="10114843" cy="5227320"/>
          </a:xfrm>
        </p:spPr>
      </p:pic>
      <p:sp>
        <p:nvSpPr>
          <p:cNvPr id="2" name="Title 1">
            <a:extLst>
              <a:ext uri="{FF2B5EF4-FFF2-40B4-BE49-F238E27FC236}">
                <a16:creationId xmlns:a16="http://schemas.microsoft.com/office/drawing/2014/main" id="{F86214CA-91CE-9A06-E782-A04FD302C11B}"/>
              </a:ext>
            </a:extLst>
          </p:cNvPr>
          <p:cNvSpPr>
            <a:spLocks noGrp="1"/>
          </p:cNvSpPr>
          <p:nvPr>
            <p:ph type="title"/>
          </p:nvPr>
        </p:nvSpPr>
        <p:spPr>
          <a:xfrm>
            <a:off x="1142999" y="609600"/>
            <a:ext cx="10548257" cy="1356360"/>
          </a:xfrm>
        </p:spPr>
        <p:txBody>
          <a:bodyPr/>
          <a:lstStyle/>
          <a:p>
            <a:r>
              <a:rPr lang="tr-TR" dirty="0"/>
              <a:t>Monte Carlo </a:t>
            </a:r>
            <a:r>
              <a:rPr lang="tr-TR" dirty="0" err="1"/>
              <a:t>Simulations</a:t>
            </a:r>
            <a:r>
              <a:rPr lang="tr-TR" dirty="0"/>
              <a:t>: MMSE </a:t>
            </a:r>
            <a:r>
              <a:rPr lang="tr-TR" dirty="0" err="1"/>
              <a:t>Estimator</a:t>
            </a:r>
            <a:endParaRPr lang="en-US" dirty="0"/>
          </a:p>
        </p:txBody>
      </p:sp>
    </p:spTree>
    <p:extLst>
      <p:ext uri="{BB962C8B-B14F-4D97-AF65-F5344CB8AC3E}">
        <p14:creationId xmlns:p14="http://schemas.microsoft.com/office/powerpoint/2010/main" val="3529981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AED4-A6DA-9731-DA97-5EE757374807}"/>
            </a:ext>
          </a:extLst>
        </p:cNvPr>
        <p:cNvGrpSpPr/>
        <p:nvPr/>
      </p:nvGrpSpPr>
      <p:grpSpPr>
        <a:xfrm>
          <a:off x="0" y="0"/>
          <a:ext cx="0" cy="0"/>
          <a:chOff x="0" y="0"/>
          <a:chExt cx="0" cy="0"/>
        </a:xfrm>
      </p:grpSpPr>
      <p:pic>
        <p:nvPicPr>
          <p:cNvPr id="4" name="Content Placeholder 3" descr="A graph showing a curve&#10;&#10;Description automatically generated with medium confidence">
            <a:extLst>
              <a:ext uri="{FF2B5EF4-FFF2-40B4-BE49-F238E27FC236}">
                <a16:creationId xmlns:a16="http://schemas.microsoft.com/office/drawing/2014/main" id="{47E7A8F5-E856-C848-08C4-0FD089111B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324" y="1167765"/>
            <a:ext cx="10063237" cy="5200650"/>
          </a:xfrm>
        </p:spPr>
      </p:pic>
      <p:sp>
        <p:nvSpPr>
          <p:cNvPr id="2" name="Title 1">
            <a:extLst>
              <a:ext uri="{FF2B5EF4-FFF2-40B4-BE49-F238E27FC236}">
                <a16:creationId xmlns:a16="http://schemas.microsoft.com/office/drawing/2014/main" id="{B95C9949-F5FC-B76D-34B3-BACAAF16CC7C}"/>
              </a:ext>
            </a:extLst>
          </p:cNvPr>
          <p:cNvSpPr>
            <a:spLocks noGrp="1"/>
          </p:cNvSpPr>
          <p:nvPr>
            <p:ph type="title"/>
          </p:nvPr>
        </p:nvSpPr>
        <p:spPr>
          <a:xfrm>
            <a:off x="279399" y="302895"/>
            <a:ext cx="11811001" cy="1356360"/>
          </a:xfrm>
        </p:spPr>
        <p:txBody>
          <a:bodyPr>
            <a:normAutofit/>
          </a:bodyPr>
          <a:lstStyle/>
          <a:p>
            <a:r>
              <a:rPr lang="tr-TR" dirty="0"/>
              <a:t>Monte Carlo </a:t>
            </a:r>
            <a:r>
              <a:rPr lang="tr-TR" dirty="0" err="1"/>
              <a:t>Simulations</a:t>
            </a:r>
            <a:r>
              <a:rPr lang="tr-TR" dirty="0"/>
              <a:t>: </a:t>
            </a:r>
            <a:r>
              <a:rPr lang="tr-TR" dirty="0" err="1"/>
              <a:t>Combined</a:t>
            </a:r>
            <a:r>
              <a:rPr lang="tr-TR" dirty="0"/>
              <a:t> BER-</a:t>
            </a:r>
            <a:r>
              <a:rPr lang="tr-TR" dirty="0" err="1"/>
              <a:t>Dopler</a:t>
            </a:r>
            <a:r>
              <a:rPr lang="tr-TR" dirty="0"/>
              <a:t> </a:t>
            </a:r>
            <a:r>
              <a:rPr lang="tr-TR" dirty="0" err="1"/>
              <a:t>Graphs</a:t>
            </a:r>
            <a:endParaRPr lang="en-US" dirty="0"/>
          </a:p>
        </p:txBody>
      </p:sp>
      <p:sp>
        <p:nvSpPr>
          <p:cNvPr id="10" name="Content Placeholder 2">
            <a:extLst>
              <a:ext uri="{FF2B5EF4-FFF2-40B4-BE49-F238E27FC236}">
                <a16:creationId xmlns:a16="http://schemas.microsoft.com/office/drawing/2014/main" id="{6653EE37-4C66-292A-4BD5-094F8C9079ED}"/>
              </a:ext>
            </a:extLst>
          </p:cNvPr>
          <p:cNvSpPr txBox="1">
            <a:spLocks/>
          </p:cNvSpPr>
          <p:nvPr/>
        </p:nvSpPr>
        <p:spPr>
          <a:xfrm>
            <a:off x="2984499" y="6067425"/>
            <a:ext cx="6400800" cy="7429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Blue: LS, Red: MMSE, Orange: </a:t>
            </a:r>
            <a:r>
              <a:rPr lang="en-US" dirty="0" err="1"/>
              <a:t>Matlab’s</a:t>
            </a:r>
            <a:r>
              <a:rPr lang="en-US" dirty="0"/>
              <a:t> Estimator</a:t>
            </a:r>
          </a:p>
        </p:txBody>
      </p:sp>
      <p:sp>
        <p:nvSpPr>
          <p:cNvPr id="11" name="Content Placeholder 2">
            <a:extLst>
              <a:ext uri="{FF2B5EF4-FFF2-40B4-BE49-F238E27FC236}">
                <a16:creationId xmlns:a16="http://schemas.microsoft.com/office/drawing/2014/main" id="{30F9885F-DF49-6D31-D915-E606EB362DAE}"/>
              </a:ext>
            </a:extLst>
          </p:cNvPr>
          <p:cNvSpPr txBox="1">
            <a:spLocks/>
          </p:cNvSpPr>
          <p:nvPr/>
        </p:nvSpPr>
        <p:spPr>
          <a:xfrm>
            <a:off x="9385299" y="3429000"/>
            <a:ext cx="2986919" cy="1476376"/>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1400" dirty="0"/>
              <a:t>LS Mean BER  </a:t>
            </a:r>
            <a:r>
              <a:rPr lang="tr-TR" sz="1400" dirty="0"/>
              <a:t>	</a:t>
            </a:r>
            <a:r>
              <a:rPr lang="en-US" sz="1400" dirty="0"/>
              <a:t> : 0.284</a:t>
            </a:r>
          </a:p>
          <a:p>
            <a:pPr marL="45720" indent="0">
              <a:buNone/>
            </a:pPr>
            <a:r>
              <a:rPr lang="en-US" sz="1400" dirty="0"/>
              <a:t>MMSE Mean BER </a:t>
            </a:r>
            <a:r>
              <a:rPr lang="tr-TR" sz="1400" dirty="0"/>
              <a:t>	</a:t>
            </a:r>
            <a:r>
              <a:rPr lang="en-US" sz="1400" dirty="0"/>
              <a:t> : 0.279</a:t>
            </a:r>
          </a:p>
          <a:p>
            <a:pPr marL="45720" indent="0">
              <a:buNone/>
            </a:pPr>
            <a:r>
              <a:rPr lang="en-US" sz="1400" dirty="0"/>
              <a:t>MATLAB Mean BER </a:t>
            </a:r>
            <a:r>
              <a:rPr lang="tr-TR" sz="1400" dirty="0"/>
              <a:t>	</a:t>
            </a:r>
            <a:r>
              <a:rPr lang="en-US" sz="1400" dirty="0"/>
              <a:t>: 0.281</a:t>
            </a:r>
          </a:p>
        </p:txBody>
      </p:sp>
    </p:spTree>
    <p:extLst>
      <p:ext uri="{BB962C8B-B14F-4D97-AF65-F5344CB8AC3E}">
        <p14:creationId xmlns:p14="http://schemas.microsoft.com/office/powerpoint/2010/main" val="1284796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0673-9328-040D-F7F3-B9AE55D7E57C}"/>
              </a:ext>
            </a:extLst>
          </p:cNvPr>
          <p:cNvSpPr>
            <a:spLocks noGrp="1"/>
          </p:cNvSpPr>
          <p:nvPr>
            <p:ph type="title"/>
          </p:nvPr>
        </p:nvSpPr>
        <p:spPr/>
        <p:txBody>
          <a:bodyPr/>
          <a:lstStyle/>
          <a:p>
            <a:r>
              <a:rPr lang="tr-TR" dirty="0" err="1"/>
              <a:t>cONCLUSıON</a:t>
            </a:r>
            <a:endParaRPr lang="en-US" dirty="0"/>
          </a:p>
        </p:txBody>
      </p:sp>
      <p:sp>
        <p:nvSpPr>
          <p:cNvPr id="3" name="Text Placeholder 2">
            <a:extLst>
              <a:ext uri="{FF2B5EF4-FFF2-40B4-BE49-F238E27FC236}">
                <a16:creationId xmlns:a16="http://schemas.microsoft.com/office/drawing/2014/main" id="{5E369CCD-51FF-1E81-FFC1-5BBC03CB4F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505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FFF3-5E29-70E7-B1F4-F5330251184D}"/>
              </a:ext>
            </a:extLst>
          </p:cNvPr>
          <p:cNvSpPr>
            <a:spLocks noGrp="1"/>
          </p:cNvSpPr>
          <p:nvPr>
            <p:ph type="title"/>
          </p:nvPr>
        </p:nvSpPr>
        <p:spPr>
          <a:xfrm>
            <a:off x="869950" y="609600"/>
            <a:ext cx="10725150" cy="1356360"/>
          </a:xfrm>
        </p:spPr>
        <p:txBody>
          <a:bodyPr>
            <a:normAutofit/>
          </a:bodyPr>
          <a:lstStyle/>
          <a:p>
            <a:r>
              <a:rPr lang="en-US" b="1" dirty="0"/>
              <a:t>Doppler's Impact on IEEE 802.11 Standards</a:t>
            </a:r>
            <a:endParaRPr lang="en-US" dirty="0"/>
          </a:p>
        </p:txBody>
      </p:sp>
      <p:sp>
        <p:nvSpPr>
          <p:cNvPr id="3" name="Content Placeholder 2">
            <a:extLst>
              <a:ext uri="{FF2B5EF4-FFF2-40B4-BE49-F238E27FC236}">
                <a16:creationId xmlns:a16="http://schemas.microsoft.com/office/drawing/2014/main" id="{DEAD6743-838B-459D-85BB-6D52709B17F9}"/>
              </a:ext>
            </a:extLst>
          </p:cNvPr>
          <p:cNvSpPr>
            <a:spLocks noGrp="1"/>
          </p:cNvSpPr>
          <p:nvPr>
            <p:ph idx="1"/>
          </p:nvPr>
        </p:nvSpPr>
        <p:spPr/>
        <p:txBody>
          <a:bodyPr/>
          <a:lstStyle/>
          <a:p>
            <a:pPr>
              <a:buFont typeface="Arial" panose="020B0604020202020204" pitchFamily="34" charset="0"/>
              <a:buChar char="•"/>
            </a:pPr>
            <a:r>
              <a:rPr lang="en-US" b="1" dirty="0"/>
              <a:t>Challenge:</a:t>
            </a:r>
            <a:r>
              <a:rPr lang="en-US" dirty="0"/>
              <a:t> BER increases sharply beyond 1700 Hz Doppler, with all estimators failing at high frequencies.</a:t>
            </a:r>
          </a:p>
          <a:p>
            <a:pPr>
              <a:buFont typeface="Arial" panose="020B0604020202020204" pitchFamily="34" charset="0"/>
              <a:buChar char="•"/>
            </a:pPr>
            <a:r>
              <a:rPr lang="en-US" b="1" dirty="0"/>
              <a:t>Key Insight:</a:t>
            </a:r>
            <a:r>
              <a:rPr lang="en-US" dirty="0"/>
              <a:t> LEO satellites experience Doppler shifts up to 48 kHz, far beyond the capability of IEEE 802.11, designed for static or low-mobility environments.</a:t>
            </a:r>
          </a:p>
          <a:p>
            <a:pPr marL="45720" indent="0">
              <a:buNone/>
            </a:pPr>
            <a:endParaRPr lang="en-US" dirty="0"/>
          </a:p>
        </p:txBody>
      </p:sp>
    </p:spTree>
    <p:extLst>
      <p:ext uri="{BB962C8B-B14F-4D97-AF65-F5344CB8AC3E}">
        <p14:creationId xmlns:p14="http://schemas.microsoft.com/office/powerpoint/2010/main" val="4278809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50B9-E51F-2CF7-A7D6-C3FA78F4C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4F2A9-FB50-FA21-1F85-E7B58435B737}"/>
              </a:ext>
            </a:extLst>
          </p:cNvPr>
          <p:cNvSpPr>
            <a:spLocks noGrp="1"/>
          </p:cNvSpPr>
          <p:nvPr>
            <p:ph type="title"/>
          </p:nvPr>
        </p:nvSpPr>
        <p:spPr/>
        <p:txBody>
          <a:bodyPr>
            <a:normAutofit/>
          </a:bodyPr>
          <a:lstStyle/>
          <a:p>
            <a:r>
              <a:rPr lang="en-US" b="1" dirty="0"/>
              <a:t>Attempts to Mitigate Doppler Effects</a:t>
            </a:r>
            <a:endParaRPr lang="en-US" dirty="0"/>
          </a:p>
        </p:txBody>
      </p:sp>
      <p:sp>
        <p:nvSpPr>
          <p:cNvPr id="3" name="Content Placeholder 2">
            <a:extLst>
              <a:ext uri="{FF2B5EF4-FFF2-40B4-BE49-F238E27FC236}">
                <a16:creationId xmlns:a16="http://schemas.microsoft.com/office/drawing/2014/main" id="{8736B3E1-2E15-6488-091F-A220F6A01E40}"/>
              </a:ext>
            </a:extLst>
          </p:cNvPr>
          <p:cNvSpPr>
            <a:spLocks noGrp="1"/>
          </p:cNvSpPr>
          <p:nvPr>
            <p:ph idx="1"/>
          </p:nvPr>
        </p:nvSpPr>
        <p:spPr/>
        <p:txBody>
          <a:bodyPr/>
          <a:lstStyle/>
          <a:p>
            <a:pPr>
              <a:buFont typeface="Arial" panose="020B0604020202020204" pitchFamily="34" charset="0"/>
              <a:buChar char="•"/>
            </a:pPr>
            <a:r>
              <a:rPr lang="tr-TR" b="1" dirty="0" err="1"/>
              <a:t>Payload</a:t>
            </a:r>
            <a:r>
              <a:rPr lang="tr-TR" b="1" dirty="0"/>
              <a:t> </a:t>
            </a:r>
            <a:r>
              <a:rPr lang="tr-TR" b="1" dirty="0" err="1"/>
              <a:t>Reduction</a:t>
            </a:r>
            <a:r>
              <a:rPr lang="tr-TR" b="1" dirty="0"/>
              <a:t>: </a:t>
            </a:r>
            <a:r>
              <a:rPr lang="en-US" dirty="0"/>
              <a:t>Reducing packet size to 100 bytes improved preamble-based estimation slightly but remains impractical for real-world applications.</a:t>
            </a:r>
            <a:endParaRPr lang="tr-TR" dirty="0"/>
          </a:p>
          <a:p>
            <a:pPr>
              <a:buFont typeface="Arial" panose="020B0604020202020204" pitchFamily="34" charset="0"/>
              <a:buChar char="•"/>
            </a:pPr>
            <a:r>
              <a:rPr lang="en-US" b="1" dirty="0"/>
              <a:t>Result: </a:t>
            </a:r>
            <a:r>
              <a:rPr lang="en-US" dirty="0"/>
              <a:t>BER remains prohibitively high even at lower Doppler frequencies, making decoding unreliable.</a:t>
            </a:r>
          </a:p>
        </p:txBody>
      </p:sp>
    </p:spTree>
    <p:extLst>
      <p:ext uri="{BB962C8B-B14F-4D97-AF65-F5344CB8AC3E}">
        <p14:creationId xmlns:p14="http://schemas.microsoft.com/office/powerpoint/2010/main" val="363332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F4AD3-5418-B7CC-B4FE-A71342BDD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E7BD6-13E2-2F1F-973D-44F78450921F}"/>
              </a:ext>
            </a:extLst>
          </p:cNvPr>
          <p:cNvSpPr>
            <a:spLocks noGrp="1"/>
          </p:cNvSpPr>
          <p:nvPr>
            <p:ph type="title"/>
          </p:nvPr>
        </p:nvSpPr>
        <p:spPr/>
        <p:txBody>
          <a:bodyPr>
            <a:normAutofit/>
          </a:bodyPr>
          <a:lstStyle/>
          <a:p>
            <a:r>
              <a:rPr lang="tr-TR" b="1" dirty="0" err="1"/>
              <a:t>Need</a:t>
            </a:r>
            <a:r>
              <a:rPr lang="tr-TR" b="1" dirty="0"/>
              <a:t> </a:t>
            </a:r>
            <a:r>
              <a:rPr lang="tr-TR" b="1" dirty="0" err="1"/>
              <a:t>for</a:t>
            </a:r>
            <a:r>
              <a:rPr lang="tr-TR" b="1" dirty="0"/>
              <a:t> </a:t>
            </a:r>
            <a:r>
              <a:rPr lang="tr-TR" b="1" dirty="0" err="1"/>
              <a:t>Optimized</a:t>
            </a:r>
            <a:r>
              <a:rPr lang="tr-TR" b="1" dirty="0"/>
              <a:t> </a:t>
            </a:r>
            <a:r>
              <a:rPr lang="tr-TR" b="1" dirty="0" err="1"/>
              <a:t>Standards</a:t>
            </a:r>
            <a:endParaRPr lang="tr-TR" b="1" dirty="0"/>
          </a:p>
        </p:txBody>
      </p:sp>
      <p:sp>
        <p:nvSpPr>
          <p:cNvPr id="3" name="Content Placeholder 2">
            <a:extLst>
              <a:ext uri="{FF2B5EF4-FFF2-40B4-BE49-F238E27FC236}">
                <a16:creationId xmlns:a16="http://schemas.microsoft.com/office/drawing/2014/main" id="{A50F1E22-28D5-72AE-3695-F8060C0B25C3}"/>
              </a:ext>
            </a:extLst>
          </p:cNvPr>
          <p:cNvSpPr>
            <a:spLocks noGrp="1"/>
          </p:cNvSpPr>
          <p:nvPr>
            <p:ph idx="1"/>
          </p:nvPr>
        </p:nvSpPr>
        <p:spPr/>
        <p:txBody>
          <a:bodyPr/>
          <a:lstStyle/>
          <a:p>
            <a:pPr>
              <a:buFont typeface="Arial" panose="020B0604020202020204" pitchFamily="34" charset="0"/>
              <a:buChar char="•"/>
            </a:pPr>
            <a:r>
              <a:rPr lang="en-GB" b="1" dirty="0"/>
              <a:t>Limitation:</a:t>
            </a:r>
            <a:r>
              <a:rPr lang="en-GB" dirty="0"/>
              <a:t> IEEE 802.11 is </a:t>
            </a:r>
            <a:r>
              <a:rPr lang="tr-TR" dirty="0" err="1"/>
              <a:t>unsuitable</a:t>
            </a:r>
            <a:r>
              <a:rPr lang="tr-TR" dirty="0"/>
              <a:t> </a:t>
            </a:r>
            <a:r>
              <a:rPr lang="en-GB" dirty="0"/>
              <a:t>for LEO satellite communications due to its inability to handle high Doppler shifts and dynamic channels.</a:t>
            </a:r>
          </a:p>
          <a:p>
            <a:pPr>
              <a:buFont typeface="Arial" panose="020B0604020202020204" pitchFamily="34" charset="0"/>
              <a:buChar char="•"/>
            </a:pPr>
            <a:r>
              <a:rPr lang="en-GB" b="1" dirty="0"/>
              <a:t>Solution:</a:t>
            </a:r>
            <a:r>
              <a:rPr lang="en-GB" dirty="0"/>
              <a:t> Developing OFDM-based communication standards optimized for LEO satellites is essential to ensure robustness and reliable communication.</a:t>
            </a:r>
          </a:p>
        </p:txBody>
      </p:sp>
    </p:spTree>
    <p:extLst>
      <p:ext uri="{BB962C8B-B14F-4D97-AF65-F5344CB8AC3E}">
        <p14:creationId xmlns:p14="http://schemas.microsoft.com/office/powerpoint/2010/main" val="191604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BBF6A-6FB3-FD6E-3B23-4083CEDA2B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A44CAC9-2833-BD1E-D3B5-D0A062661949}"/>
              </a:ext>
            </a:extLst>
          </p:cNvPr>
          <p:cNvSpPr>
            <a:spLocks noGrp="1"/>
          </p:cNvSpPr>
          <p:nvPr>
            <p:ph type="title"/>
          </p:nvPr>
        </p:nvSpPr>
        <p:spPr/>
        <p:txBody>
          <a:bodyPr/>
          <a:lstStyle/>
          <a:p>
            <a:r>
              <a:rPr lang="tr-TR" dirty="0" err="1"/>
              <a:t>Introductıon</a:t>
            </a:r>
            <a:endParaRPr lang="en-US" dirty="0"/>
          </a:p>
        </p:txBody>
      </p:sp>
      <p:sp>
        <p:nvSpPr>
          <p:cNvPr id="3" name="Metin Yer Tutucusu 2">
            <a:extLst>
              <a:ext uri="{FF2B5EF4-FFF2-40B4-BE49-F238E27FC236}">
                <a16:creationId xmlns:a16="http://schemas.microsoft.com/office/drawing/2014/main" id="{F3F8FCB4-419C-5090-8462-3E487B3073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698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AFA7-AE49-64EF-F57A-4F2D0DC93A03}"/>
              </a:ext>
            </a:extLst>
          </p:cNvPr>
          <p:cNvSpPr>
            <a:spLocks noGrp="1"/>
          </p:cNvSpPr>
          <p:nvPr>
            <p:ph type="title"/>
          </p:nvPr>
        </p:nvSpPr>
        <p:spPr/>
        <p:txBody>
          <a:bodyPr/>
          <a:lstStyle/>
          <a:p>
            <a:r>
              <a:rPr lang="tr-TR" dirty="0" err="1"/>
              <a:t>Referances</a:t>
            </a:r>
            <a:endParaRPr lang="en-US" dirty="0"/>
          </a:p>
        </p:txBody>
      </p:sp>
      <p:sp>
        <p:nvSpPr>
          <p:cNvPr id="3" name="Content Placeholder 2">
            <a:extLst>
              <a:ext uri="{FF2B5EF4-FFF2-40B4-BE49-F238E27FC236}">
                <a16:creationId xmlns:a16="http://schemas.microsoft.com/office/drawing/2014/main" id="{54CA6715-AAFB-E74C-AC2F-F6EA281C5B87}"/>
              </a:ext>
            </a:extLst>
          </p:cNvPr>
          <p:cNvSpPr>
            <a:spLocks noGrp="1"/>
          </p:cNvSpPr>
          <p:nvPr>
            <p:ph idx="1"/>
          </p:nvPr>
        </p:nvSpPr>
        <p:spPr/>
        <p:txBody>
          <a:bodyPr>
            <a:normAutofit/>
          </a:bodyPr>
          <a:lstStyle/>
          <a:p>
            <a:pPr marL="388620" indent="-342900">
              <a:buFont typeface="+mj-lt"/>
              <a:buAutoNum type="arabicPeriod"/>
            </a:pPr>
            <a:r>
              <a:rPr lang="en-US" sz="1800" dirty="0">
                <a:latin typeface="+mj-lt"/>
              </a:rPr>
              <a:t>MathWorks, "Image transmission and reception using 802.11 waveform with SDR." Accessed: Dec. 25, 2024. [Online]. Available: </a:t>
            </a:r>
            <a:r>
              <a:rPr lang="en-US" sz="1800" u="sng" dirty="0">
                <a:solidFill>
                  <a:srgbClr val="0563C1"/>
                </a:solidFill>
                <a:effectLst/>
                <a:latin typeface="+mj-lt"/>
                <a:ea typeface="SimSun" panose="02010600030101010101" pitchFamily="2" charset="-122"/>
                <a:hlinkClick r:id="rId2"/>
              </a:rPr>
              <a:t>https://www.mathworks.com/help/wlan/ug/image-transmission-reception-using-802-11-waveform-sdr.html </a:t>
            </a:r>
            <a:endParaRPr lang="tr-TR" sz="1800" u="sng" dirty="0">
              <a:solidFill>
                <a:srgbClr val="0563C1"/>
              </a:solidFill>
              <a:effectLst/>
              <a:latin typeface="+mj-lt"/>
              <a:ea typeface="SimSun" panose="02010600030101010101" pitchFamily="2" charset="-122"/>
            </a:endParaRPr>
          </a:p>
          <a:p>
            <a:pPr marL="388620" indent="-342900">
              <a:buFont typeface="+mj-lt"/>
              <a:buAutoNum type="arabicPeriod"/>
            </a:pPr>
            <a:r>
              <a:rPr lang="en-US" sz="1800" dirty="0">
                <a:latin typeface="+mj-lt"/>
              </a:rPr>
              <a:t>A. S. Ahmed, M. M. Hamdi, M. S. Abood, A. M. Khaleel, M. Fathy and S. H. </a:t>
            </a:r>
            <a:r>
              <a:rPr lang="en-US" sz="1800" dirty="0" err="1">
                <a:latin typeface="+mj-lt"/>
              </a:rPr>
              <a:t>Khaleefah</a:t>
            </a:r>
            <a:r>
              <a:rPr lang="en-US" sz="1800" dirty="0">
                <a:latin typeface="+mj-lt"/>
              </a:rPr>
              <a:t>, "Channel Estimation using LS and MMSE Channel Estimation Techniques for MIMO-OFDM Systems", HORA 2022 – 4th International Congress on Human-Computer Interaction Optimization and Robotic Applications Proceedings, 2022.  </a:t>
            </a:r>
          </a:p>
          <a:p>
            <a:pPr marL="388620" indent="-342900">
              <a:buFont typeface="+mj-lt"/>
              <a:buAutoNum type="arabicPeriod"/>
            </a:pPr>
            <a:r>
              <a:rPr lang="en-US" sz="1800" dirty="0">
                <a:latin typeface="+mj-lt"/>
              </a:rPr>
              <a:t>Sriram </a:t>
            </a:r>
            <a:r>
              <a:rPr lang="en-US" sz="1800" dirty="0" err="1">
                <a:latin typeface="+mj-lt"/>
              </a:rPr>
              <a:t>Tadavarty</a:t>
            </a:r>
            <a:r>
              <a:rPr lang="en-US" sz="1800" dirty="0">
                <a:latin typeface="+mj-lt"/>
              </a:rPr>
              <a:t> and Nanda Kishore </a:t>
            </a:r>
            <a:r>
              <a:rPr lang="en-US" sz="1800" dirty="0" err="1">
                <a:latin typeface="+mj-lt"/>
              </a:rPr>
              <a:t>Chavali</a:t>
            </a:r>
            <a:r>
              <a:rPr lang="en-US" sz="1800" dirty="0">
                <a:latin typeface="+mj-lt"/>
              </a:rPr>
              <a:t>, "Estimation and Compensation of Doppler in 5G NR Based Non-Terrestrial Networks", IEEE International Conference on Advanced Networks and Telecommunications Systems ANTS 2022, pp. 135-140, December 18–21, 2022.</a:t>
            </a:r>
          </a:p>
          <a:p>
            <a:pPr marL="388620" indent="-342900">
              <a:buFont typeface="+mj-lt"/>
              <a:buAutoNum type="arabicPeriod"/>
            </a:pPr>
            <a:r>
              <a:rPr lang="en-US" sz="1800" dirty="0">
                <a:latin typeface="+mj-lt"/>
              </a:rPr>
              <a:t>Perahia, E., &amp; Stacey, R. (2013). Next Generation Wireless LANs: 802.11n and 802.11ac. Cambridge University Pres </a:t>
            </a:r>
          </a:p>
          <a:p>
            <a:pPr marL="502920" indent="-457200">
              <a:buFont typeface="+mj-lt"/>
              <a:buAutoNum type="arabicPeriod"/>
            </a:pPr>
            <a:endParaRPr lang="en-US" dirty="0"/>
          </a:p>
        </p:txBody>
      </p:sp>
    </p:spTree>
    <p:extLst>
      <p:ext uri="{BB962C8B-B14F-4D97-AF65-F5344CB8AC3E}">
        <p14:creationId xmlns:p14="http://schemas.microsoft.com/office/powerpoint/2010/main" val="932349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320D-9E84-2210-504C-7C4ABCAC9352}"/>
              </a:ext>
            </a:extLst>
          </p:cNvPr>
          <p:cNvSpPr>
            <a:spLocks noGrp="1"/>
          </p:cNvSpPr>
          <p:nvPr>
            <p:ph type="title"/>
          </p:nvPr>
        </p:nvSpPr>
        <p:spPr/>
        <p:txBody>
          <a:bodyPr/>
          <a:lstStyle/>
          <a:p>
            <a:r>
              <a:rPr lang="tr-TR" dirty="0" err="1"/>
              <a:t>Thank</a:t>
            </a:r>
            <a:r>
              <a:rPr lang="tr-TR" dirty="0"/>
              <a:t> </a:t>
            </a:r>
            <a:r>
              <a:rPr lang="tr-TR" dirty="0" err="1"/>
              <a:t>You</a:t>
            </a:r>
            <a:r>
              <a:rPr lang="tr-TR" dirty="0"/>
              <a:t> </a:t>
            </a:r>
            <a:r>
              <a:rPr lang="tr-TR" dirty="0" err="1"/>
              <a:t>For</a:t>
            </a:r>
            <a:r>
              <a:rPr lang="tr-TR" dirty="0"/>
              <a:t> </a:t>
            </a:r>
            <a:r>
              <a:rPr lang="tr-TR" dirty="0" err="1"/>
              <a:t>LIstening</a:t>
            </a:r>
            <a:endParaRPr lang="en-US" dirty="0"/>
          </a:p>
        </p:txBody>
      </p:sp>
      <p:sp>
        <p:nvSpPr>
          <p:cNvPr id="3" name="Text Placeholder 2">
            <a:extLst>
              <a:ext uri="{FF2B5EF4-FFF2-40B4-BE49-F238E27FC236}">
                <a16:creationId xmlns:a16="http://schemas.microsoft.com/office/drawing/2014/main" id="{53AC5346-52D6-8755-B470-73285A5AC7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4636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2760-FAD8-1F7F-57B5-B33E4E4DFB2F}"/>
              </a:ext>
            </a:extLst>
          </p:cNvPr>
          <p:cNvSpPr>
            <a:spLocks noGrp="1"/>
          </p:cNvSpPr>
          <p:nvPr>
            <p:ph type="title"/>
          </p:nvPr>
        </p:nvSpPr>
        <p:spPr/>
        <p:txBody>
          <a:bodyPr/>
          <a:lstStyle/>
          <a:p>
            <a:r>
              <a:rPr lang="tr-TR" dirty="0"/>
              <a:t>OFDM</a:t>
            </a:r>
            <a:endParaRPr lang="en-US" dirty="0"/>
          </a:p>
        </p:txBody>
      </p:sp>
      <p:sp>
        <p:nvSpPr>
          <p:cNvPr id="3" name="Content Placeholder 2">
            <a:extLst>
              <a:ext uri="{FF2B5EF4-FFF2-40B4-BE49-F238E27FC236}">
                <a16:creationId xmlns:a16="http://schemas.microsoft.com/office/drawing/2014/main" id="{65ABBE9B-0666-A83B-0FF4-2E3264FFF22E}"/>
              </a:ext>
            </a:extLst>
          </p:cNvPr>
          <p:cNvSpPr>
            <a:spLocks noGrp="1"/>
          </p:cNvSpPr>
          <p:nvPr>
            <p:ph sz="half" idx="1"/>
          </p:nvPr>
        </p:nvSpPr>
        <p:spPr/>
        <p:txBody>
          <a:bodyPr/>
          <a:lstStyle/>
          <a:p>
            <a:r>
              <a:rPr lang="en-US" dirty="0"/>
              <a:t>OFDM (Orthogonal Frequency Division Multiplexing) is a multi-carrier modulation technique that transmits data by dividing it into multiple subcarriers, making it resilient to frequency-selective fading and interference, and ideal for high-speed communication systems.</a:t>
            </a:r>
          </a:p>
        </p:txBody>
      </p:sp>
      <p:pic>
        <p:nvPicPr>
          <p:cNvPr id="1026" name="Picture 2" descr="LTE radio and Orthogonal Frequency Division Multiplexing (OFDM)">
            <a:extLst>
              <a:ext uri="{FF2B5EF4-FFF2-40B4-BE49-F238E27FC236}">
                <a16:creationId xmlns:a16="http://schemas.microsoft.com/office/drawing/2014/main" id="{35513E17-C0A6-F4E5-3804-149CAFA16F6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94226" y="2057400"/>
            <a:ext cx="450101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17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F3EA-23A1-4C8B-AE8C-41E595B298E3}"/>
              </a:ext>
            </a:extLst>
          </p:cNvPr>
          <p:cNvSpPr>
            <a:spLocks noGrp="1"/>
          </p:cNvSpPr>
          <p:nvPr>
            <p:ph type="title"/>
          </p:nvPr>
        </p:nvSpPr>
        <p:spPr/>
        <p:txBody>
          <a:bodyPr/>
          <a:lstStyle/>
          <a:p>
            <a:r>
              <a:rPr lang="tr-TR" dirty="0"/>
              <a:t>OFDM</a:t>
            </a:r>
            <a:endParaRPr lang="en-US" dirty="0"/>
          </a:p>
        </p:txBody>
      </p:sp>
      <p:sp>
        <p:nvSpPr>
          <p:cNvPr id="3" name="Content Placeholder 2">
            <a:extLst>
              <a:ext uri="{FF2B5EF4-FFF2-40B4-BE49-F238E27FC236}">
                <a16:creationId xmlns:a16="http://schemas.microsoft.com/office/drawing/2014/main" id="{9386991E-FAD0-1F38-C441-7E7F5E54C9F6}"/>
              </a:ext>
            </a:extLst>
          </p:cNvPr>
          <p:cNvSpPr>
            <a:spLocks noGrp="1"/>
          </p:cNvSpPr>
          <p:nvPr>
            <p:ph sz="half" idx="1"/>
          </p:nvPr>
        </p:nvSpPr>
        <p:spPr>
          <a:xfrm>
            <a:off x="1143000" y="2057399"/>
            <a:ext cx="3149600" cy="4023360"/>
          </a:xfrm>
        </p:spPr>
        <p:txBody>
          <a:bodyPr/>
          <a:lstStyle/>
          <a:p>
            <a:r>
              <a:rPr lang="tr-TR" dirty="0" err="1"/>
              <a:t>WiFi</a:t>
            </a:r>
            <a:r>
              <a:rPr lang="tr-TR" dirty="0"/>
              <a:t>: </a:t>
            </a:r>
            <a:r>
              <a:rPr lang="en-US" dirty="0"/>
              <a:t>IEEE 802.11a, 802.11g, 802.11n, 802.11ac, and 802.11ax</a:t>
            </a:r>
            <a:endParaRPr lang="tr-TR" dirty="0"/>
          </a:p>
          <a:p>
            <a:r>
              <a:rPr lang="tr-TR" dirty="0"/>
              <a:t>LTE</a:t>
            </a:r>
          </a:p>
          <a:p>
            <a:r>
              <a:rPr lang="tr-TR" dirty="0"/>
              <a:t>5G NR</a:t>
            </a:r>
            <a:endParaRPr lang="en-US" dirty="0"/>
          </a:p>
        </p:txBody>
      </p:sp>
      <p:pic>
        <p:nvPicPr>
          <p:cNvPr id="6" name="Content Placeholder 5">
            <a:extLst>
              <a:ext uri="{FF2B5EF4-FFF2-40B4-BE49-F238E27FC236}">
                <a16:creationId xmlns:a16="http://schemas.microsoft.com/office/drawing/2014/main" id="{C46C34CE-140C-FB1B-F797-D263DCD218EB}"/>
              </a:ext>
            </a:extLst>
          </p:cNvPr>
          <p:cNvPicPr>
            <a:picLocks noGrp="1" noChangeAspect="1"/>
          </p:cNvPicPr>
          <p:nvPr>
            <p:ph sz="half" idx="2"/>
          </p:nvPr>
        </p:nvPicPr>
        <p:blipFill>
          <a:blip r:embed="rId3"/>
          <a:stretch>
            <a:fillRect/>
          </a:stretch>
        </p:blipFill>
        <p:spPr>
          <a:xfrm>
            <a:off x="4831504" y="1648807"/>
            <a:ext cx="6890778" cy="4599593"/>
          </a:xfrm>
        </p:spPr>
      </p:pic>
    </p:spTree>
    <p:extLst>
      <p:ext uri="{BB962C8B-B14F-4D97-AF65-F5344CB8AC3E}">
        <p14:creationId xmlns:p14="http://schemas.microsoft.com/office/powerpoint/2010/main" val="296713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F061-E21C-2359-3323-5FEFDF555216}"/>
              </a:ext>
            </a:extLst>
          </p:cNvPr>
          <p:cNvSpPr>
            <a:spLocks noGrp="1"/>
          </p:cNvSpPr>
          <p:nvPr>
            <p:ph type="title"/>
          </p:nvPr>
        </p:nvSpPr>
        <p:spPr>
          <a:xfrm>
            <a:off x="1158240" y="603250"/>
            <a:ext cx="9875520" cy="1356360"/>
          </a:xfrm>
        </p:spPr>
        <p:txBody>
          <a:bodyPr/>
          <a:lstStyle/>
          <a:p>
            <a:r>
              <a:rPr lang="tr-TR" dirty="0" err="1"/>
              <a:t>WiFi</a:t>
            </a:r>
            <a:r>
              <a:rPr lang="tr-TR" dirty="0"/>
              <a:t> Standart: IEEE 802.11</a:t>
            </a:r>
            <a:endParaRPr lang="en-US" dirty="0"/>
          </a:p>
        </p:txBody>
      </p:sp>
      <p:sp>
        <p:nvSpPr>
          <p:cNvPr id="3" name="Content Placeholder 2">
            <a:extLst>
              <a:ext uri="{FF2B5EF4-FFF2-40B4-BE49-F238E27FC236}">
                <a16:creationId xmlns:a16="http://schemas.microsoft.com/office/drawing/2014/main" id="{B318211B-1F55-FD3C-0332-C7B80D1038DC}"/>
              </a:ext>
            </a:extLst>
          </p:cNvPr>
          <p:cNvSpPr>
            <a:spLocks noGrp="1"/>
          </p:cNvSpPr>
          <p:nvPr>
            <p:ph sz="half" idx="1"/>
          </p:nvPr>
        </p:nvSpPr>
        <p:spPr>
          <a:xfrm>
            <a:off x="495300" y="2057399"/>
            <a:ext cx="5130800" cy="4023360"/>
          </a:xfrm>
        </p:spPr>
        <p:txBody>
          <a:bodyPr>
            <a:normAutofit fontScale="92500"/>
          </a:bodyPr>
          <a:lstStyle/>
          <a:p>
            <a:r>
              <a:rPr lang="en-US" dirty="0"/>
              <a:t>Wi-Fi is a wireless networking standard based on IEEE 802.11, enabling devices to connect to the internet or communicate with each other over short distances using radio waves.</a:t>
            </a:r>
            <a:endParaRPr lang="tr-TR" dirty="0"/>
          </a:p>
          <a:p>
            <a:r>
              <a:rPr lang="en-US" dirty="0"/>
              <a:t>The </a:t>
            </a:r>
            <a:r>
              <a:rPr lang="en-US" b="1" dirty="0"/>
              <a:t>802.11a</a:t>
            </a:r>
            <a:r>
              <a:rPr lang="en-US" dirty="0"/>
              <a:t> standard is a Wi-Fi specification introduced in 1999 that operates in the 5 GHz band, offering data rates up to 54 Mbps. It uses OFDM (Orthogonal Frequency Division Multiplexing) for efficient data transmission and is less prone to interference compared to 2.4 GHz networks but has a shorter range.</a:t>
            </a:r>
          </a:p>
        </p:txBody>
      </p:sp>
      <p:pic>
        <p:nvPicPr>
          <p:cNvPr id="6" name="Picture 2" descr="802.11 OFDM WLAN Overview">
            <a:extLst>
              <a:ext uri="{FF2B5EF4-FFF2-40B4-BE49-F238E27FC236}">
                <a16:creationId xmlns:a16="http://schemas.microsoft.com/office/drawing/2014/main" id="{FE98283C-CDF0-25C2-E0B5-A3B178FC6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47" y="2457449"/>
            <a:ext cx="6090873" cy="282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3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ce-borne">
            <a:extLst>
              <a:ext uri="{FF2B5EF4-FFF2-40B4-BE49-F238E27FC236}">
                <a16:creationId xmlns:a16="http://schemas.microsoft.com/office/drawing/2014/main" id="{7B66EF72-160B-8C44-ECAC-80B45752F90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0922" y="229658"/>
            <a:ext cx="11778828" cy="6398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2801D3-FFA6-9C7D-4E83-013421F7EEE1}"/>
              </a:ext>
            </a:extLst>
          </p:cNvPr>
          <p:cNvSpPr>
            <a:spLocks noGrp="1"/>
          </p:cNvSpPr>
          <p:nvPr>
            <p:ph type="title"/>
          </p:nvPr>
        </p:nvSpPr>
        <p:spPr>
          <a:xfrm>
            <a:off x="660400" y="349250"/>
            <a:ext cx="9875520" cy="1356360"/>
          </a:xfrm>
        </p:spPr>
        <p:txBody>
          <a:bodyPr/>
          <a:lstStyle/>
          <a:p>
            <a:r>
              <a:rPr lang="tr-TR" dirty="0" err="1">
                <a:solidFill>
                  <a:schemeClr val="accent1">
                    <a:lumMod val="20000"/>
                    <a:lumOff val="80000"/>
                  </a:schemeClr>
                </a:solidFill>
              </a:rPr>
              <a:t>Low</a:t>
            </a:r>
            <a:r>
              <a:rPr lang="tr-TR" dirty="0">
                <a:solidFill>
                  <a:schemeClr val="accent1">
                    <a:lumMod val="20000"/>
                    <a:lumOff val="80000"/>
                  </a:schemeClr>
                </a:solidFill>
              </a:rPr>
              <a:t> Earth Orbit</a:t>
            </a:r>
            <a:endParaRPr lang="en-US" dirty="0">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279A105E-BB77-C25C-E56A-30466C6A1E07}"/>
              </a:ext>
            </a:extLst>
          </p:cNvPr>
          <p:cNvSpPr>
            <a:spLocks noGrp="1"/>
          </p:cNvSpPr>
          <p:nvPr>
            <p:ph sz="half" idx="1"/>
          </p:nvPr>
        </p:nvSpPr>
        <p:spPr>
          <a:xfrm>
            <a:off x="1699260" y="5119582"/>
            <a:ext cx="8949690" cy="4023360"/>
          </a:xfrm>
        </p:spPr>
        <p:txBody>
          <a:bodyPr/>
          <a:lstStyle/>
          <a:p>
            <a:r>
              <a:rPr lang="en-US" dirty="0">
                <a:solidFill>
                  <a:schemeClr val="accent1">
                    <a:lumMod val="20000"/>
                    <a:lumOff val="80000"/>
                  </a:schemeClr>
                </a:solidFill>
              </a:rPr>
              <a:t>LEO (Low Earth Orbit) is an orbit around Earth at altitudes between </a:t>
            </a:r>
            <a:r>
              <a:rPr lang="tr-TR" dirty="0">
                <a:solidFill>
                  <a:schemeClr val="accent1">
                    <a:lumMod val="20000"/>
                    <a:lumOff val="80000"/>
                  </a:schemeClr>
                </a:solidFill>
              </a:rPr>
              <a:t>500</a:t>
            </a:r>
            <a:r>
              <a:rPr lang="en-US" dirty="0">
                <a:solidFill>
                  <a:schemeClr val="accent1">
                    <a:lumMod val="20000"/>
                    <a:lumOff val="80000"/>
                  </a:schemeClr>
                </a:solidFill>
              </a:rPr>
              <a:t> and 2,000 km, commonly used for satellites requiring low latency and high-resolution observations.</a:t>
            </a:r>
          </a:p>
        </p:txBody>
      </p:sp>
    </p:spTree>
    <p:extLst>
      <p:ext uri="{BB962C8B-B14F-4D97-AF65-F5344CB8AC3E}">
        <p14:creationId xmlns:p14="http://schemas.microsoft.com/office/powerpoint/2010/main" val="2382949675"/>
      </p:ext>
    </p:extLst>
  </p:cSld>
  <p:clrMapOvr>
    <a:masterClrMapping/>
  </p:clrMapOvr>
</p:sld>
</file>

<file path=ppt/theme/theme1.xml><?xml version="1.0" encoding="utf-8"?>
<a:theme xmlns:a="http://schemas.openxmlformats.org/drawingml/2006/main" name="Basis">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TM03457444[[fn=Basis]]</Template>
  <TotalTime>330</TotalTime>
  <Words>1716</Words>
  <Application>Microsoft Office PowerPoint</Application>
  <PresentationFormat>Widescreen</PresentationFormat>
  <Paragraphs>229</Paragraphs>
  <Slides>51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Aptos</vt:lpstr>
      <vt:lpstr>Arial</vt:lpstr>
      <vt:lpstr>Corbel</vt:lpstr>
      <vt:lpstr>Times New Roman</vt:lpstr>
      <vt:lpstr>Basis</vt:lpstr>
      <vt:lpstr>Performance Evaluation of Channel Estimation Techniques under Doppler Effects in IEEE 802.11 Rician Channels</vt:lpstr>
      <vt:lpstr>Contents</vt:lpstr>
      <vt:lpstr>GOAL</vt:lpstr>
      <vt:lpstr>LEO Ground Communication with OFDM Based Communication Techniques</vt:lpstr>
      <vt:lpstr>Introductıon</vt:lpstr>
      <vt:lpstr>OFDM</vt:lpstr>
      <vt:lpstr>OFDM</vt:lpstr>
      <vt:lpstr>WiFi Standart: IEEE 802.11</vt:lpstr>
      <vt:lpstr>Low Earth Orbit</vt:lpstr>
      <vt:lpstr>Starlink</vt:lpstr>
      <vt:lpstr>Theoretıcal Background</vt:lpstr>
      <vt:lpstr>MATLAB IEEE 802.11 Image Transmission Example</vt:lpstr>
      <vt:lpstr>Least Squares Estimator</vt:lpstr>
      <vt:lpstr>Minimum Mean Square Error Estimator</vt:lpstr>
      <vt:lpstr>MATLAB’s Estimation Algorithm in MATLAB IEEE 802.11 Image Transmission Example</vt:lpstr>
      <vt:lpstr>Preamble Signals in IEEE 802.11 to be Used to Estimate Channel</vt:lpstr>
      <vt:lpstr>Short Time Training Field</vt:lpstr>
      <vt:lpstr>Long Time Training Field</vt:lpstr>
      <vt:lpstr>Doppler</vt:lpstr>
      <vt:lpstr>Doppler</vt:lpstr>
      <vt:lpstr>Methodology</vt:lpstr>
      <vt:lpstr>MATLAB IEEE 802.11 Image Transmission Example</vt:lpstr>
      <vt:lpstr>Transmitter Design</vt:lpstr>
      <vt:lpstr>Communication Channel</vt:lpstr>
      <vt:lpstr>PowerPoint Presentation</vt:lpstr>
      <vt:lpstr>Receiver Design</vt:lpstr>
      <vt:lpstr>Sımulatıons and Results</vt:lpstr>
      <vt:lpstr>Simulation Parameters</vt:lpstr>
      <vt:lpstr>TX and RX Signal</vt:lpstr>
      <vt:lpstr>TX and RX Signal: L-STF and L-LTF Fields</vt:lpstr>
      <vt:lpstr>TX and RX Signal: Signal Spectrum</vt:lpstr>
      <vt:lpstr>TX and RX Signal: Signal Spectrum</vt:lpstr>
      <vt:lpstr>Constellation Diagram Without Estimator</vt:lpstr>
      <vt:lpstr>Constellation Diagram With LS Estimator</vt:lpstr>
      <vt:lpstr>Constellation Diagram With MMSE Estimator</vt:lpstr>
      <vt:lpstr>Constellation Diagram With Matlab Estimator</vt:lpstr>
      <vt:lpstr>TX and RX Image</vt:lpstr>
      <vt:lpstr>TX and RX Image</vt:lpstr>
      <vt:lpstr>TX and RX Image</vt:lpstr>
      <vt:lpstr>TX and RX Image</vt:lpstr>
      <vt:lpstr>Monte Carlo Simulation Parameters</vt:lpstr>
      <vt:lpstr>Monte Carlo Simulations: Matlab Estimator</vt:lpstr>
      <vt:lpstr>Monte Carlo Simulations: LS Estimator</vt:lpstr>
      <vt:lpstr>Monte Carlo Simulations: MMSE Estimator</vt:lpstr>
      <vt:lpstr>Monte Carlo Simulations: Combined BER-Dopler Graphs</vt:lpstr>
      <vt:lpstr>cONCLUSıON</vt:lpstr>
      <vt:lpstr>Doppler's Impact on IEEE 802.11 Standards</vt:lpstr>
      <vt:lpstr>Attempts to Mitigate Doppler Effects</vt:lpstr>
      <vt:lpstr>Need for Optimized Standards</vt:lpstr>
      <vt:lpstr>Referances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Evaluation of Channel Estimation Techniques under Doppler Effects in IEEE 802.11 Rician Channels</dc:title>
  <dc:creator>Office</dc:creator>
  <cp:lastModifiedBy>Office</cp:lastModifiedBy>
  <cp:revision>18</cp:revision>
  <dcterms:created xsi:type="dcterms:W3CDTF">2024-12-28T17:29:21Z</dcterms:created>
  <dcterms:modified xsi:type="dcterms:W3CDTF">2025-01-28T18:42:59Z</dcterms:modified>
</cp:coreProperties>
</file>